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92" r:id="rId2"/>
    <p:sldId id="293" r:id="rId3"/>
    <p:sldId id="294" r:id="rId4"/>
  </p:sldIdLst>
  <p:sldSz cx="12192000" cy="6858000"/>
  <p:notesSz cx="12192000" cy="6858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7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8219" autoAdjust="0"/>
  </p:normalViewPr>
  <p:slideViewPr>
    <p:cSldViewPr>
      <p:cViewPr varScale="1">
        <p:scale>
          <a:sx n="79" d="100"/>
          <a:sy n="79" d="100"/>
        </p:scale>
        <p:origin x="614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95777-E693-4076-BB03-A30B75ED1174}" type="datetimeFigureOut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57B36-2886-43B8-ABAB-669529928AA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17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FDB13-0B01-478A-B838-B79F2CF0B3C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7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3856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3856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3856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D3F65-E44A-8C40-8B0F-773263C2C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24DEAC-AE9E-9E4F-8AF9-F1AD2DA9F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F2B529-F04B-D940-B24C-AC3291CD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BB66-66B3-7C4E-8E16-FA9AD4118A9B}" type="datetimeFigureOut">
              <a:rPr lang="ru-RU" smtClean="0"/>
              <a:pPr/>
              <a:t>16.10.2023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96EA3-54FF-CC48-B284-3948D014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B58B0-24B0-DC4D-BC1B-5EA082D5E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2AD6-98F9-4B4A-944C-0E55596EB8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84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490" y="-38658"/>
            <a:ext cx="10955019" cy="1223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3856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11678" y="1221689"/>
            <a:ext cx="6168643" cy="2312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5735960" y="6309320"/>
            <a:ext cx="792088" cy="54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39" name="Picture 15" descr="C:\Users\lukina_vi\Desktop\2a96a1b7-4211-467d-942b-b0bdbdfb77f3 1.png"/>
          <p:cNvPicPr>
            <a:picLocks noChangeAspect="1" noChangeArrowheads="1"/>
          </p:cNvPicPr>
          <p:nvPr/>
        </p:nvPicPr>
        <p:blipFill>
          <a:blip r:embed="rId3" cstate="print"/>
          <a:srcRect l="6820" b="19968"/>
          <a:stretch>
            <a:fillRect/>
          </a:stretch>
        </p:blipFill>
        <p:spPr bwMode="auto">
          <a:xfrm>
            <a:off x="0" y="3284984"/>
            <a:ext cx="6240016" cy="3573016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911424" y="620688"/>
            <a:ext cx="10477573" cy="334010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Calibri" pitchFamily="34" charset="0"/>
              </a:rPr>
              <a:t>«КУРСКИЙ</a:t>
            </a:r>
            <a:r>
              <a:rPr kumimoji="0" lang="ru-RU" sz="3600" b="1" u="none" strike="noStrike" kern="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Calibri" pitchFamily="34" charset="0"/>
              </a:rPr>
              <a:t> ГОСУДАРСТВЕННЫЙ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baseline="0" dirty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АГРАРНЫЙ</a:t>
            </a:r>
            <a:r>
              <a:rPr lang="ru-RU" sz="3600" b="1" kern="0" dirty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 УНИВЕРСИТЕТ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Calibri" pitchFamily="34" charset="0"/>
              </a:rPr>
              <a:t>ИМ.</a:t>
            </a:r>
            <a:r>
              <a:rPr kumimoji="0" lang="ru-RU" sz="3600" u="none" strike="noStrike" kern="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Calibri" pitchFamily="34" charset="0"/>
              </a:rPr>
              <a:t> И.И. ИВАНОВА</a:t>
            </a:r>
            <a:r>
              <a:rPr kumimoji="0" lang="ru-RU" sz="3600" b="1" u="none" strike="noStrike" kern="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Calibri" pitchFamily="34" charset="0"/>
              </a:rPr>
              <a:t>»</a:t>
            </a:r>
            <a:endParaRPr kumimoji="0" lang="ru-RU" sz="3600" b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cs typeface="Calibri" pitchFamily="34" charset="0"/>
            </a:endParaRPr>
          </a:p>
        </p:txBody>
      </p:sp>
      <p:pic>
        <p:nvPicPr>
          <p:cNvPr id="1028" name="Picture 4" descr="C:\Users\lukina_vi\Desktop\fQFBSai9DQ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1584176" cy="1584176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456040" y="5229200"/>
            <a:ext cx="2088232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12192000" cy="1166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47928" y="6741368"/>
            <a:ext cx="6744072" cy="14401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99856" y="2492896"/>
            <a:ext cx="5040560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C:\Users\lukina_vi\Desktop\ofY41qJsGb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6200" y="4941168"/>
            <a:ext cx="2544940" cy="2060848"/>
          </a:xfrm>
          <a:prstGeom prst="rect">
            <a:avLst/>
          </a:prstGeom>
          <a:noFill/>
        </p:spPr>
      </p:pic>
      <p:pic>
        <p:nvPicPr>
          <p:cNvPr id="1037" name="Picture 13" descr="C:\Users\lukina_vi\Desktop\kisspng-computer-icons-gardening-flower-garden-tyerapy-5af34f586ac28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9896" y="4581128"/>
            <a:ext cx="2160240" cy="1488165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3935760" y="3933056"/>
            <a:ext cx="507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10000"/>
              <a:buFont typeface="Arial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САДОВНИК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72064" y="3915053"/>
            <a:ext cx="5072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10000"/>
              <a:buFont typeface="Arial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САНИТАР</a:t>
            </a:r>
          </a:p>
          <a:p>
            <a:pPr algn="ctr">
              <a:buSzPct val="110000"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ВЕТЕРИНАРНЫЙ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7728" y="2852936"/>
            <a:ext cx="507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МОЯ ПЕРВАЯ ПРОФЕССИЯ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0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79CFD4-B15C-49F5-ACF4-D794B8ADF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55" y="2142922"/>
            <a:ext cx="2755654" cy="183710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F10BCF-655E-4C90-A518-7EF0F0C3F65D}"/>
              </a:ext>
            </a:extLst>
          </p:cNvPr>
          <p:cNvSpPr/>
          <p:nvPr/>
        </p:nvSpPr>
        <p:spPr>
          <a:xfrm>
            <a:off x="1333467" y="285728"/>
            <a:ext cx="10668075" cy="928694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679AC2A-81E7-43BD-8415-1FB85EF3E49D}"/>
              </a:ext>
            </a:extLst>
          </p:cNvPr>
          <p:cNvSpPr txBox="1">
            <a:spLocks/>
          </p:cNvSpPr>
          <p:nvPr/>
        </p:nvSpPr>
        <p:spPr>
          <a:xfrm>
            <a:off x="1595406" y="500042"/>
            <a:ext cx="10096528" cy="64294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kern="0" spc="3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МОЯ ПЕРВАЯ ПРОФЕССИЯ</a:t>
            </a:r>
            <a:endParaRPr kumimoji="0" lang="ru-RU" sz="3200" b="1" i="1" u="none" strike="noStrike" kern="0" cap="none" spc="3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ECBB4C-541F-4407-BE62-C68D54B4A1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6022"/>
          <a:stretch/>
        </p:blipFill>
        <p:spPr>
          <a:xfrm>
            <a:off x="59636" y="83760"/>
            <a:ext cx="1215698" cy="145785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F998758-EB92-4F8F-B00B-BA0C24B66AA9}"/>
              </a:ext>
            </a:extLst>
          </p:cNvPr>
          <p:cNvSpPr txBox="1">
            <a:spLocks/>
          </p:cNvSpPr>
          <p:nvPr/>
        </p:nvSpPr>
        <p:spPr>
          <a:xfrm>
            <a:off x="2082337" y="1263299"/>
            <a:ext cx="762443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i="1" dirty="0">
                <a:solidFill>
                  <a:srgbClr val="647D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САДОВНИК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8C6802E-4DEB-4871-887B-8C97AD35F6EF}"/>
              </a:ext>
            </a:extLst>
          </p:cNvPr>
          <p:cNvSpPr txBox="1">
            <a:spLocks/>
          </p:cNvSpPr>
          <p:nvPr/>
        </p:nvSpPr>
        <p:spPr>
          <a:xfrm>
            <a:off x="418528" y="2369423"/>
            <a:ext cx="4968552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i="1" dirty="0">
                <a:solidFill>
                  <a:srgbClr val="647D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СРОК ОБУЧЕНИЯ ПО ПРОГРАММЕ ПРИ ОЧНОЙ ФОРМЕ СОСТАВЛЯЕТ 1,5 МЕСЯЦА,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600" i="1" dirty="0">
                <a:solidFill>
                  <a:srgbClr val="647D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160 ЧАСОВ.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F551ADA-D5FE-4C90-8658-EB6FBEF8C2E1}"/>
              </a:ext>
            </a:extLst>
          </p:cNvPr>
          <p:cNvSpPr txBox="1">
            <a:spLocks/>
          </p:cNvSpPr>
          <p:nvPr/>
        </p:nvSpPr>
        <p:spPr>
          <a:xfrm>
            <a:off x="0" y="3112178"/>
            <a:ext cx="5703208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tabLst>
                <a:tab pos="266700" algn="l"/>
              </a:tabLst>
              <a:defRPr/>
            </a:pPr>
            <a:r>
              <a:rPr lang="ru-RU" sz="1500" i="1" dirty="0">
                <a:solidFill>
                  <a:srgbClr val="647D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ПОСЛЕ ОБУЧЕНИЯ ОБУЧАЮЩИЕСЯ ПОЛУЧАТ </a:t>
            </a:r>
          </a:p>
          <a:p>
            <a:pPr lvl="0" algn="ctr">
              <a:spcBef>
                <a:spcPct val="0"/>
              </a:spcBef>
              <a:tabLst>
                <a:tab pos="266700" algn="l"/>
              </a:tabLst>
              <a:defRPr/>
            </a:pPr>
            <a:r>
              <a:rPr lang="ru-RU" sz="1500" i="1" dirty="0">
                <a:solidFill>
                  <a:srgbClr val="647D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СЛЕДУЮЩИЕ НАВЫКИ: </a:t>
            </a:r>
          </a:p>
          <a:p>
            <a:pPr marL="720725" lvl="0" indent="-720725" algn="ctr">
              <a:spcBef>
                <a:spcPct val="0"/>
              </a:spcBef>
              <a:defRPr/>
            </a:pPr>
            <a:endParaRPr lang="ru-RU" sz="300" dirty="0">
              <a:solidFill>
                <a:srgbClr val="647D33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85750" lvl="0" indent="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технология возделывания плодово-ягодных культур   </a:t>
            </a:r>
          </a:p>
          <a:p>
            <a:pPr marL="285750" lvl="0">
              <a:spcBef>
                <a:spcPct val="0"/>
              </a:spcBef>
              <a:defRPr/>
            </a:pPr>
            <a:r>
              <a:rPr lang="ru-RU" sz="15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в современных условиях;</a:t>
            </a:r>
          </a:p>
          <a:p>
            <a:pPr marL="285750" lvl="0" indent="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проектирование и закладка современных садов;</a:t>
            </a:r>
          </a:p>
          <a:p>
            <a:pPr marL="285750" lvl="0" indent="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система питания и удобрения садовых культур;</a:t>
            </a:r>
          </a:p>
          <a:p>
            <a:pPr marL="285750" lvl="0" indent="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борьба с болезнями, вредителями и сорняками </a:t>
            </a:r>
          </a:p>
          <a:p>
            <a:pPr marL="285750" lvl="0">
              <a:spcBef>
                <a:spcPct val="0"/>
              </a:spcBef>
              <a:defRPr/>
            </a:pPr>
            <a:r>
              <a:rPr lang="ru-RU" sz="15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в современном саду;</a:t>
            </a:r>
          </a:p>
          <a:p>
            <a:pPr marL="285750" lvl="0" indent="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установление норм и сроков посадки;</a:t>
            </a:r>
          </a:p>
          <a:p>
            <a:pPr marL="285750" lvl="0" indent="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определять сортовые, посевные качества семенного</a:t>
            </a:r>
          </a:p>
          <a:p>
            <a:pPr marL="285750" lvl="0">
              <a:spcBef>
                <a:spcPct val="0"/>
              </a:spcBef>
              <a:defRPr/>
            </a:pPr>
            <a:r>
              <a:rPr lang="ru-RU" sz="15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 и посадочного материала</a:t>
            </a:r>
            <a:r>
              <a:rPr lang="ru-RU" sz="14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4F7B6D-FE29-44CB-9F7F-15C4CED596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926209"/>
            <a:ext cx="2755654" cy="199784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C68474E1-8BAD-410C-8506-BCC972F84200}"/>
              </a:ext>
            </a:extLst>
          </p:cNvPr>
          <p:cNvSpPr txBox="1">
            <a:spLocks/>
          </p:cNvSpPr>
          <p:nvPr/>
        </p:nvSpPr>
        <p:spPr>
          <a:xfrm>
            <a:off x="2567608" y="6023153"/>
            <a:ext cx="762443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i="1" dirty="0">
                <a:solidFill>
                  <a:srgbClr val="647D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«САДОВНИК – ЭТО ИСКУССТВО»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B40FBE-467A-4AC9-8843-B306EF2F7D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62" y="4104702"/>
            <a:ext cx="2897775" cy="193185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602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F9BAF76-72A0-407D-B3D1-E411F1E5E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88" y="2213085"/>
            <a:ext cx="2810779" cy="187476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B192E0-2677-44D0-A866-68CC003B7E7B}"/>
              </a:ext>
            </a:extLst>
          </p:cNvPr>
          <p:cNvSpPr/>
          <p:nvPr/>
        </p:nvSpPr>
        <p:spPr>
          <a:xfrm>
            <a:off x="1333467" y="285728"/>
            <a:ext cx="10668075" cy="928694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9E9D037-C382-485E-9EC2-2F8F13F8ADF1}"/>
              </a:ext>
            </a:extLst>
          </p:cNvPr>
          <p:cNvSpPr txBox="1">
            <a:spLocks/>
          </p:cNvSpPr>
          <p:nvPr/>
        </p:nvSpPr>
        <p:spPr>
          <a:xfrm>
            <a:off x="1595406" y="500042"/>
            <a:ext cx="10096528" cy="64294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kern="0" spc="3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МОЯ ПЕРВАЯ ПРОФЕССИЯ</a:t>
            </a:r>
            <a:endParaRPr kumimoji="0" lang="ru-RU" sz="3200" b="1" i="1" u="none" strike="noStrike" kern="0" cap="none" spc="3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543297-7606-4BE0-9A1C-8E984AE752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6022"/>
          <a:stretch/>
        </p:blipFill>
        <p:spPr>
          <a:xfrm>
            <a:off x="59636" y="83760"/>
            <a:ext cx="1215698" cy="145785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7F8B997-AD25-43E8-B192-2F48A14F5D7D}"/>
              </a:ext>
            </a:extLst>
          </p:cNvPr>
          <p:cNvSpPr txBox="1">
            <a:spLocks/>
          </p:cNvSpPr>
          <p:nvPr/>
        </p:nvSpPr>
        <p:spPr>
          <a:xfrm>
            <a:off x="2082337" y="1263299"/>
            <a:ext cx="762443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i="1" dirty="0">
                <a:solidFill>
                  <a:srgbClr val="647D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САНИТАР ВЕТЕРИНАРНЫЙ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943E626-5238-4BD8-A6B0-BAB3475457CF}"/>
              </a:ext>
            </a:extLst>
          </p:cNvPr>
          <p:cNvSpPr txBox="1">
            <a:spLocks/>
          </p:cNvSpPr>
          <p:nvPr/>
        </p:nvSpPr>
        <p:spPr>
          <a:xfrm>
            <a:off x="191344" y="2285422"/>
            <a:ext cx="5703208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i="1" dirty="0">
                <a:solidFill>
                  <a:srgbClr val="647D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СРОК ОБУЧЕНИЯ ПО ПРОГРАММЕ ПРИ ОЧНО-ЗАОЧНОЙ ФОРМЕ СОСТАВЛЯЕТ 4 МЕСЯЦА,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600" i="1" dirty="0">
                <a:solidFill>
                  <a:srgbClr val="647D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320 ЧАСОВ.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246843D-E3E0-45F8-933B-269AD87ED664}"/>
              </a:ext>
            </a:extLst>
          </p:cNvPr>
          <p:cNvSpPr txBox="1">
            <a:spLocks/>
          </p:cNvSpPr>
          <p:nvPr/>
        </p:nvSpPr>
        <p:spPr>
          <a:xfrm>
            <a:off x="191344" y="3137179"/>
            <a:ext cx="5703208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20725" lvl="0" indent="-720725" algn="ctr">
              <a:spcBef>
                <a:spcPct val="0"/>
              </a:spcBef>
              <a:defRPr/>
            </a:pPr>
            <a:r>
              <a:rPr lang="ru-RU" sz="1500" i="1" dirty="0">
                <a:solidFill>
                  <a:srgbClr val="647D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ПОСЛЕ ОБУЧЕНИЯ ОБУЧАЮЩИЕСЯ ПОЛУЧАТ </a:t>
            </a:r>
          </a:p>
          <a:p>
            <a:pPr marL="720725" lvl="0" indent="-720725" algn="ctr">
              <a:spcBef>
                <a:spcPct val="0"/>
              </a:spcBef>
              <a:defRPr/>
            </a:pPr>
            <a:r>
              <a:rPr lang="ru-RU" sz="1500" i="1" dirty="0">
                <a:solidFill>
                  <a:srgbClr val="647D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СЛЕДУЮЩИЕ НАВЫКИ: </a:t>
            </a:r>
          </a:p>
          <a:p>
            <a:pPr marL="720725" lvl="0" indent="-720725" algn="ctr">
              <a:spcBef>
                <a:spcPct val="0"/>
              </a:spcBef>
              <a:defRPr/>
            </a:pPr>
            <a:endParaRPr lang="ru-RU" sz="300" dirty="0">
              <a:solidFill>
                <a:srgbClr val="647D33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85750" lvl="0" indent="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осмотр животных;</a:t>
            </a:r>
          </a:p>
          <a:p>
            <a:pPr marL="285750" lvl="0" indent="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ассистирование ветврачу при проведении операции;</a:t>
            </a:r>
          </a:p>
          <a:p>
            <a:pPr marL="285750" lvl="0" indent="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правильное хранение, транспортировка и контроль срока    годности лекарств;</a:t>
            </a:r>
          </a:p>
          <a:p>
            <a:pPr marL="285750" lvl="0" indent="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уход за больными животными;</a:t>
            </a:r>
          </a:p>
          <a:p>
            <a:pPr marL="285750" lvl="0" indent="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проведение вакцинации;</a:t>
            </a:r>
          </a:p>
          <a:p>
            <a:pPr marL="285750" lvl="0" indent="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оказание первой помощи;</a:t>
            </a:r>
          </a:p>
          <a:p>
            <a:pPr marL="285750" lvl="0" indent="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забор анализов;</a:t>
            </a:r>
          </a:p>
          <a:p>
            <a:pPr marL="285750" lvl="0" indent="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санитарные мероприятия в ветклинике или на сельхозпредприятии.</a:t>
            </a:r>
            <a:endParaRPr lang="ru-RU" sz="1400" dirty="0">
              <a:solidFill>
                <a:srgbClr val="647D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25D2B60-908C-4F39-B642-89CCC774A6CE}"/>
              </a:ext>
            </a:extLst>
          </p:cNvPr>
          <p:cNvSpPr txBox="1">
            <a:spLocks/>
          </p:cNvSpPr>
          <p:nvPr/>
        </p:nvSpPr>
        <p:spPr>
          <a:xfrm>
            <a:off x="644590" y="6021288"/>
            <a:ext cx="11233248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i="1" dirty="0">
                <a:solidFill>
                  <a:srgbClr val="647D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«МЫ ЭКСПЕРТЫ В ОБЛАСТИ ЗДОРОВЬЯ ЖИВОТНЫХ»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AD1E44-09FF-4FD0-A18B-53C3A26E82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98" y="4196866"/>
            <a:ext cx="2808312" cy="187476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4C2AA7C-E515-459C-9C3A-1589E0322C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901" y="3429000"/>
            <a:ext cx="2853168" cy="189973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4910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D0D0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3052</TotalTime>
  <Words>179</Words>
  <Application>Microsoft Office PowerPoint</Application>
  <PresentationFormat>Широкоэкранный</PresentationFormat>
  <Paragraphs>41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Times New Roman</vt:lpstr>
      <vt:lpstr>Calibri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КГАВМ</dc:title>
  <dc:creator>GIGABYTE</dc:creator>
  <cp:lastModifiedBy>Гречанюк Елена Петровна</cp:lastModifiedBy>
  <cp:revision>122</cp:revision>
  <dcterms:created xsi:type="dcterms:W3CDTF">2021-08-11T18:03:40Z</dcterms:created>
  <dcterms:modified xsi:type="dcterms:W3CDTF">2023-10-16T09:04:44Z</dcterms:modified>
</cp:coreProperties>
</file>