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12192000" cy="6858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9274" autoAdjust="0"/>
  </p:normalViewPr>
  <p:slideViewPr>
    <p:cSldViewPr>
      <p:cViewPr varScale="1">
        <p:scale>
          <a:sx n="86" d="100"/>
          <a:sy n="86" d="100"/>
        </p:scale>
        <p:origin x="39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95777-E693-4076-BB03-A30B75ED1174}" type="datetimeFigureOut">
              <a:rPr lang="ru-RU" smtClean="0"/>
              <a:pPr/>
              <a:t>07.07.2023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57B36-2886-43B8-ABAB-669529928A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490" y="-38658"/>
            <a:ext cx="10955019" cy="1223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38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1678" y="1221689"/>
            <a:ext cx="6168643" cy="2312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openxmlformats.org/officeDocument/2006/relationships/image" Target="../media/image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33467" y="1214423"/>
            <a:ext cx="10477573" cy="33401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твой первый шаг в успешное будущее!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3467" y="285728"/>
            <a:ext cx="10668075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F: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23" y="2132856"/>
            <a:ext cx="5062555" cy="3340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lukina_vi\Desktop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38" y="-1285908"/>
            <a:ext cx="6429420" cy="40005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57618" y="2742824"/>
            <a:ext cx="6048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647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 В РАМКАХ </a:t>
            </a:r>
          </a:p>
          <a:p>
            <a:pPr algn="ctr"/>
            <a:r>
              <a:rPr lang="ru-RU" sz="2400" b="1" i="1" dirty="0">
                <a:solidFill>
                  <a:srgbClr val="647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СТРАТЕГИИ РАЗВИТИЯ ОБРАЗОВАНИЯ  КУРСКОЙ ОБЛАСТИ ДО 2030 ГОДА И</a:t>
            </a:r>
          </a:p>
          <a:p>
            <a:pPr algn="ctr"/>
            <a:r>
              <a:rPr lang="ru-RU" sz="2400" b="1" i="1" dirty="0">
                <a:solidFill>
                  <a:srgbClr val="647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СООТВЕТСТВИИ С  ПРОЕКТОМ «ПРОФЕССИОНАЛЬНАЯ ТРАЕКТОРИЯ»</a:t>
            </a:r>
            <a:endParaRPr lang="ru-RU" sz="2400" i="1" dirty="0">
              <a:solidFill>
                <a:srgbClr val="647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lukina_vi\Desktop\Пользователь\Desktop\IMG_70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9106" y="-24"/>
            <a:ext cx="1357322" cy="135732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F334AF-67EA-409E-9886-E854EF60E0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617689"/>
            <a:ext cx="11620539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ПОПУЛЯРИЗАЦИЯ АГРАРНОГО ОБРАЗОВАНИЯ, СЕЛЬСКОХОЗЯЙСТВЕННЫХ И ИНЖЕНЕРНЫХ СПЕЦИАЛЬНОСТЕЙ, ПРОФЕССИОНАЛЬНАЯ ОРИЕНТАЦИЯ ШКОЛЬНИКОВ И ОРИЕНТИРОВАНИЕ ИХ НА ЖИЗНЬ И РАБОТУ В СЕЛЬСКОЙ МЕСТНОСТИ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3467" y="285728"/>
            <a:ext cx="10668075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5826" y="357174"/>
            <a:ext cx="5900702" cy="1143000"/>
          </a:xfrm>
        </p:spPr>
        <p:txBody>
          <a:bodyPr>
            <a:normAutofit/>
          </a:bodyPr>
          <a:lstStyle/>
          <a:p>
            <a:r>
              <a:rPr lang="ru-RU" sz="4000" b="0" i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3467" y="2714620"/>
            <a:ext cx="10668075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19243" y="257174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kumimoji="0" lang="ru-RU" sz="40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127448" y="3832259"/>
            <a:ext cx="10874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Повышение степени осознанного выбора профессии сельскохозяйственного направления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300" dirty="0">
              <a:solidFill>
                <a:srgbClr val="647D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Знакомство с современными направлениями развития сельского хозяйства в стране и регионе, формирующее раннюю профориентацию и самоопределение обучающихся;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500" dirty="0">
              <a:solidFill>
                <a:srgbClr val="647D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Освоение и развитие через различные формы деятельности компетенций, необходимых для успешной самореализации;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ru-RU" sz="500" dirty="0">
              <a:solidFill>
                <a:srgbClr val="647D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dirty="0">
                <a:solidFill>
                  <a:srgbClr val="647D33"/>
                </a:solidFill>
                <a:latin typeface="Times New Roman" pitchFamily="18" charset="0"/>
                <a:cs typeface="Times New Roman" pitchFamily="18" charset="0"/>
              </a:rPr>
              <a:t>Разработка проектов, направленных на личное развитие и популяризацию аграрного образования.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225594-4860-4E24-926F-3DE1FADEE2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15" y="0"/>
            <a:ext cx="1133216" cy="1440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16" y="214290"/>
            <a:ext cx="10668075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23992" y="285736"/>
            <a:ext cx="10972800" cy="1357314"/>
          </a:xfrm>
        </p:spPr>
        <p:txBody>
          <a:bodyPr>
            <a:noAutofit/>
          </a:bodyPr>
          <a:lstStyle/>
          <a:p>
            <a:pPr algn="ctr"/>
            <a:br>
              <a:rPr lang="ru-RU" sz="2000" b="0" i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0" i="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387" y="1952988"/>
            <a:ext cx="2143140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3504" y="1946854"/>
            <a:ext cx="2155023" cy="921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АГРОБИЗНЕС</a:t>
            </a:r>
            <a:endParaRPr kumimoji="0" lang="ru-RU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7752" y="1952988"/>
            <a:ext cx="221457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29180" y="1952988"/>
            <a:ext cx="2143140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91139" y="1950574"/>
            <a:ext cx="2357454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640436" y="1950574"/>
            <a:ext cx="2333642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41608" y="1839840"/>
            <a:ext cx="2208989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БИОТЕХНОЛОГИИ</a:t>
            </a:r>
            <a:endParaRPr kumimoji="0" lang="ru-RU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23291" y="1859943"/>
            <a:ext cx="204084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СИТИ-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ФЕРМЕРСТВО</a:t>
            </a:r>
            <a:endParaRPr kumimoji="0" lang="ru-RU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188199" y="1883880"/>
            <a:ext cx="235227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ВЕТЕРИНАРИЯ</a:t>
            </a:r>
            <a:endParaRPr kumimoji="0" lang="ru-RU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601043" y="1881822"/>
            <a:ext cx="2357453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ИНЖЕНЕРНЫЕ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ТЕХНОЛОГИИ</a:t>
            </a:r>
          </a:p>
        </p:txBody>
      </p:sp>
      <p:grpSp>
        <p:nvGrpSpPr>
          <p:cNvPr id="24" name="object 14"/>
          <p:cNvGrpSpPr/>
          <p:nvPr/>
        </p:nvGrpSpPr>
        <p:grpSpPr>
          <a:xfrm>
            <a:off x="2556822" y="2995634"/>
            <a:ext cx="2356204" cy="1762351"/>
            <a:chOff x="2551176" y="2732532"/>
            <a:chExt cx="2094230" cy="1539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320" y="2741676"/>
              <a:ext cx="2075687" cy="15209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object 16"/>
            <p:cNvSpPr/>
            <p:nvPr/>
          </p:nvSpPr>
          <p:spPr>
            <a:xfrm>
              <a:off x="2555748" y="2737104"/>
              <a:ext cx="2085339" cy="1530350"/>
            </a:xfrm>
            <a:custGeom>
              <a:avLst/>
              <a:gdLst/>
              <a:ahLst/>
              <a:cxnLst/>
              <a:rect l="l" t="t" r="r" b="b"/>
              <a:pathLst>
                <a:path w="2085339" h="1530350">
                  <a:moveTo>
                    <a:pt x="0" y="1530096"/>
                  </a:moveTo>
                  <a:lnTo>
                    <a:pt x="2084831" y="1530096"/>
                  </a:lnTo>
                  <a:lnTo>
                    <a:pt x="2084831" y="0"/>
                  </a:lnTo>
                  <a:lnTo>
                    <a:pt x="0" y="0"/>
                  </a:lnTo>
                  <a:lnTo>
                    <a:pt x="0" y="1530096"/>
                  </a:lnTo>
                  <a:close/>
                </a:path>
              </a:pathLst>
            </a:custGeom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17"/>
          <p:cNvGrpSpPr/>
          <p:nvPr/>
        </p:nvGrpSpPr>
        <p:grpSpPr>
          <a:xfrm>
            <a:off x="7142083" y="2925921"/>
            <a:ext cx="2588137" cy="1863955"/>
            <a:chOff x="7432547" y="2761488"/>
            <a:chExt cx="217805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1691" y="2770632"/>
              <a:ext cx="2159507" cy="15057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object 19"/>
            <p:cNvSpPr/>
            <p:nvPr/>
          </p:nvSpPr>
          <p:spPr>
            <a:xfrm>
              <a:off x="7437119" y="2766060"/>
              <a:ext cx="2169160" cy="1515110"/>
            </a:xfrm>
            <a:custGeom>
              <a:avLst/>
              <a:gdLst/>
              <a:ahLst/>
              <a:cxnLst/>
              <a:rect l="l" t="t" r="r" b="b"/>
              <a:pathLst>
                <a:path w="2169159" h="1515110">
                  <a:moveTo>
                    <a:pt x="0" y="1514856"/>
                  </a:moveTo>
                  <a:lnTo>
                    <a:pt x="2168652" y="1514856"/>
                  </a:lnTo>
                  <a:lnTo>
                    <a:pt x="2168652" y="0"/>
                  </a:lnTo>
                  <a:lnTo>
                    <a:pt x="0" y="0"/>
                  </a:lnTo>
                  <a:lnTo>
                    <a:pt x="0" y="1514856"/>
                  </a:lnTo>
                  <a:close/>
                </a:path>
              </a:pathLst>
            </a:custGeom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20"/>
          <p:cNvGrpSpPr/>
          <p:nvPr/>
        </p:nvGrpSpPr>
        <p:grpSpPr>
          <a:xfrm>
            <a:off x="9658709" y="3017101"/>
            <a:ext cx="2428892" cy="1742908"/>
            <a:chOff x="9800843" y="2734055"/>
            <a:chExt cx="2144395" cy="15519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9987" y="2743199"/>
              <a:ext cx="2125979" cy="15331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object 22"/>
            <p:cNvSpPr/>
            <p:nvPr/>
          </p:nvSpPr>
          <p:spPr>
            <a:xfrm>
              <a:off x="9805415" y="2738627"/>
              <a:ext cx="2135505" cy="1542415"/>
            </a:xfrm>
            <a:custGeom>
              <a:avLst/>
              <a:gdLst/>
              <a:ahLst/>
              <a:cxnLst/>
              <a:rect l="l" t="t" r="r" b="b"/>
              <a:pathLst>
                <a:path w="2135504" h="1542414">
                  <a:moveTo>
                    <a:pt x="0" y="1542288"/>
                  </a:moveTo>
                  <a:lnTo>
                    <a:pt x="2135124" y="1542288"/>
                  </a:lnTo>
                  <a:lnTo>
                    <a:pt x="2135124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ln w="9144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24"/>
          <p:cNvGrpSpPr/>
          <p:nvPr/>
        </p:nvGrpSpPr>
        <p:grpSpPr>
          <a:xfrm>
            <a:off x="194002" y="2954386"/>
            <a:ext cx="2347607" cy="1802327"/>
            <a:chOff x="248412" y="2737104"/>
            <a:chExt cx="1973580" cy="1513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object 25"/>
            <p:cNvPicPr/>
            <p:nvPr/>
          </p:nvPicPr>
          <p:blipFill rotWithShape="1">
            <a:blip r:embed="rId5" cstate="print"/>
            <a:srcRect t="2464" r="3098" b="4"/>
            <a:stretch/>
          </p:blipFill>
          <p:spPr>
            <a:xfrm>
              <a:off x="252984" y="2778726"/>
              <a:ext cx="1903573" cy="14670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object 26"/>
            <p:cNvSpPr/>
            <p:nvPr/>
          </p:nvSpPr>
          <p:spPr>
            <a:xfrm>
              <a:off x="248412" y="2737104"/>
              <a:ext cx="1973580" cy="1513840"/>
            </a:xfrm>
            <a:custGeom>
              <a:avLst/>
              <a:gdLst/>
              <a:ahLst/>
              <a:cxnLst/>
              <a:rect l="l" t="t" r="r" b="b"/>
              <a:pathLst>
                <a:path w="1973580" h="1513839">
                  <a:moveTo>
                    <a:pt x="0" y="1513332"/>
                  </a:moveTo>
                  <a:lnTo>
                    <a:pt x="1973580" y="1513332"/>
                  </a:lnTo>
                  <a:lnTo>
                    <a:pt x="1973580" y="0"/>
                  </a:lnTo>
                  <a:lnTo>
                    <a:pt x="0" y="0"/>
                  </a:lnTo>
                  <a:lnTo>
                    <a:pt x="0" y="1513332"/>
                  </a:lnTo>
                  <a:close/>
                </a:path>
              </a:pathLst>
            </a:custGeom>
            <a:ln w="9143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4"/>
          <p:cNvGrpSpPr/>
          <p:nvPr/>
        </p:nvGrpSpPr>
        <p:grpSpPr>
          <a:xfrm>
            <a:off x="4899231" y="2688113"/>
            <a:ext cx="2327302" cy="2028850"/>
            <a:chOff x="4930139" y="2752344"/>
            <a:chExt cx="2325763" cy="1809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7711" y="3029019"/>
              <a:ext cx="2298191" cy="15331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object 46"/>
            <p:cNvSpPr/>
            <p:nvPr/>
          </p:nvSpPr>
          <p:spPr>
            <a:xfrm>
              <a:off x="4930139" y="2752344"/>
              <a:ext cx="2307590" cy="1542415"/>
            </a:xfrm>
            <a:custGeom>
              <a:avLst/>
              <a:gdLst/>
              <a:ahLst/>
              <a:cxnLst/>
              <a:rect l="l" t="t" r="r" b="b"/>
              <a:pathLst>
                <a:path w="2307590" h="1542414">
                  <a:moveTo>
                    <a:pt x="0" y="1542287"/>
                  </a:moveTo>
                  <a:lnTo>
                    <a:pt x="2307336" y="1542287"/>
                  </a:lnTo>
                  <a:lnTo>
                    <a:pt x="2307336" y="0"/>
                  </a:lnTo>
                  <a:lnTo>
                    <a:pt x="0" y="0"/>
                  </a:lnTo>
                  <a:lnTo>
                    <a:pt x="0" y="1542287"/>
                  </a:lnTo>
                  <a:close/>
                </a:path>
              </a:pathLst>
            </a:custGeom>
            <a:ln w="9143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109094" y="4723896"/>
            <a:ext cx="2367381" cy="1848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547913" y="4723896"/>
            <a:ext cx="2286016" cy="1848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905367" y="4723896"/>
            <a:ext cx="2214578" cy="18483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191383" y="4723896"/>
            <a:ext cx="2428892" cy="1848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682149" y="4765911"/>
            <a:ext cx="2286016" cy="1801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04966" y="4765912"/>
            <a:ext cx="2558623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экономики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Экономика и управление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в агробизнесе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стартапов в  сфере АПК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3752" y="4728402"/>
            <a:ext cx="240035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генетики и селекции животных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производства продуктов питания животного происхождения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05367" y="4739750"/>
            <a:ext cx="240980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сновы растениеводства и садоводства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Ландшафтное проектирование и дизайн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119945" y="4729099"/>
            <a:ext cx="27257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анатомии, физиологии и этологии животных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Клиническая  диагностика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 первой помощи домашним и сельскохозяйственным животным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644087" y="4774926"/>
            <a:ext cx="2595582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 о цифровизации в АПК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Технические системы </a:t>
            </a:r>
          </a:p>
          <a:p>
            <a:pPr marL="2857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ü"/>
            </a:pPr>
            <a:r>
              <a:rPr lang="ru-RU" sz="1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Ресурсосберегающие технологии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38215" y="347637"/>
            <a:ext cx="10668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«ВВЕДЕНИЕ В АГРАРНЫЕ ПРОФЕССИИ. </a:t>
            </a:r>
            <a:b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АГРАРНОГО ПРОИЗВОДСТВА»</a:t>
            </a:r>
            <a:endParaRPr lang="ru-RU" sz="2800" b="1" i="1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106C64A-BC25-46D2-88F2-450D146CAC69}"/>
              </a:ext>
            </a:extLst>
          </p:cNvPr>
          <p:cNvSpPr/>
          <p:nvPr/>
        </p:nvSpPr>
        <p:spPr>
          <a:xfrm>
            <a:off x="1896663" y="1597966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FF7A2E4-8E4C-4514-ADBB-2DA9CF327B12}"/>
              </a:ext>
            </a:extLst>
          </p:cNvPr>
          <p:cNvSpPr/>
          <p:nvPr/>
        </p:nvSpPr>
        <p:spPr>
          <a:xfrm>
            <a:off x="11443274" y="1613392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4AA0EBF-97B6-4CC9-9723-8BBC4F98B22C}"/>
              </a:ext>
            </a:extLst>
          </p:cNvPr>
          <p:cNvSpPr/>
          <p:nvPr/>
        </p:nvSpPr>
        <p:spPr>
          <a:xfrm>
            <a:off x="9070343" y="1659275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EF03911-52E5-4274-9022-B1D3B11C192A}"/>
              </a:ext>
            </a:extLst>
          </p:cNvPr>
          <p:cNvSpPr/>
          <p:nvPr/>
        </p:nvSpPr>
        <p:spPr>
          <a:xfrm>
            <a:off x="6633760" y="1586695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F33AAE75-8CA3-4208-8C04-FB0225F88E11}"/>
              </a:ext>
            </a:extLst>
          </p:cNvPr>
          <p:cNvSpPr/>
          <p:nvPr/>
        </p:nvSpPr>
        <p:spPr>
          <a:xfrm>
            <a:off x="4258360" y="1613392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2262FAD-95FF-4E56-A7BA-E43158FAC26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14" y="0"/>
            <a:ext cx="1203449" cy="14407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3467" y="285728"/>
            <a:ext cx="10668075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38282" y="500042"/>
            <a:ext cx="10096528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ФОРМЫ РАБОТЫ С УЧАСТНИКАМИ ПРОЕКТА:</a:t>
            </a:r>
            <a:endParaRPr kumimoji="0" lang="ru-RU" sz="2800" b="1" i="1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405724" y="1948361"/>
            <a:ext cx="307183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1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ЛЕКЦИИ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67230" y="2124930"/>
            <a:ext cx="400224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1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ЭКСКУРСИИ</a:t>
            </a:r>
            <a:r>
              <a:rPr kumimoji="0" lang="ru-RU" sz="1500" b="1" i="1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КУРСКИЙ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i="1" baseline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ГАУ</a:t>
            </a:r>
            <a:r>
              <a:rPr lang="ru-RU" sz="15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НА ВЕДУЩИЕ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ПРЕДПРИЯТИЯ</a:t>
            </a:r>
            <a:r>
              <a:rPr kumimoji="0" lang="ru-RU" sz="1500" b="1" i="1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КУРСКОЙ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i="1" baseline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ОБЛАСТИ</a:t>
            </a:r>
            <a:endParaRPr kumimoji="0" lang="ru-RU" sz="1500" b="1" i="1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697312" y="2321711"/>
            <a:ext cx="2201487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КОНСУЛЬТАЦИИ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ПРЕПОДАВАТЕЛЕЙ </a:t>
            </a:r>
            <a:r>
              <a:rPr kumimoji="0" lang="ru-RU" sz="1600" b="1" i="1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УНИВЕРСИТЕТА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 РЕАЛИЗАЦИИ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baseline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ПРОЕКТОВ</a:t>
            </a:r>
            <a:endParaRPr kumimoji="0" lang="ru-RU" sz="1600" b="1" i="1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6072" y="2423253"/>
            <a:ext cx="2071701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ОНЛАЙН/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ОФЛАЙН,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ЭИОС</a:t>
            </a:r>
            <a:endParaRPr kumimoji="0" lang="ru-RU" sz="1400" b="0" i="0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103624" y="3048941"/>
            <a:ext cx="2322297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РЕШЕНИЕ ПОЗНАВАТЕЛЬНЫХ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ПРАКТИЧЕСКИХ ЗАДАЧ,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ТАКЖЕ ТВОРЧЕСКИЕ РАБОТЫ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ИСПОЛЬЗОВАНИЕМ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СОВРЕМЕННОГО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ОБОРУДОВАНИЯ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809720" y="3496587"/>
            <a:ext cx="6048417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373584" y="2586631"/>
            <a:ext cx="2322297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ИНТЕРАКТИВНАЯ ФОРМА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ОБУЧЕНИЯ И ОБМЕНА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ОПЫТОМ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691053" y="3429000"/>
            <a:ext cx="6048417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576649" y="3694076"/>
            <a:ext cx="2975735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ЭКСКУРСИИ В КОЛЛЕКЦИОНЫЙ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САД, ОРАНЖЕРЕЮ,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МУЗЕЙ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FINARIUM,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ООО «ГРИБНАЯ РАДУГА»,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ООО «ЭКОНИВА»,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ООО «МИРАТОРГ»,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ООО «КОНТИ-РУС» И ДР.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411583" y="1948361"/>
            <a:ext cx="377669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1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ПРАКТИКУМЫ</a:t>
            </a:r>
            <a:r>
              <a:rPr kumimoji="0" lang="ru-RU" sz="1600" b="0" i="1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</a:t>
            </a:r>
            <a:endParaRPr kumimoji="0" lang="ru-RU" sz="1600" b="0" i="1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145534" y="1948361"/>
            <a:ext cx="278608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1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МАСТЕР-КЛАССЫ</a:t>
            </a:r>
            <a:r>
              <a:rPr kumimoji="0" lang="ru-RU" sz="1600" b="0" i="1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endParaRPr kumimoji="0" lang="ru-RU" sz="1600" b="0" i="1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-1426630" y="5269344"/>
            <a:ext cx="557216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4" algn="ctr">
              <a:spcBef>
                <a:spcPct val="0"/>
              </a:spcBef>
              <a:defRPr/>
            </a:pPr>
            <a:r>
              <a:rPr lang="ru-RU" sz="2000" b="1" i="1" u="sng" dirty="0">
                <a:solidFill>
                  <a:srgbClr val="647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ЦЕЛЕВАЯ АУДИТОРИЯ</a:t>
            </a:r>
            <a:r>
              <a:rPr lang="ru-RU" sz="2000" b="1" i="1" dirty="0">
                <a:solidFill>
                  <a:srgbClr val="647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kumimoji="0" lang="ru-RU" sz="2000" b="1" i="1" u="none" strike="noStrike" kern="1200" cap="none" normalizeH="0" baseline="0" noProof="0" dirty="0">
              <a:ln>
                <a:noFill/>
              </a:ln>
              <a:solidFill>
                <a:srgbClr val="647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5024430" y="5357826"/>
            <a:ext cx="264320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5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3903046" y="5290239"/>
            <a:ext cx="762443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ОБУЧАЮЩИЕСЯ 8-11 КЛАССОВ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ОБРАЗОВАТЕЛЬНЫХ УЧРЕЖДЕНИЙ КУРСКОЙ ОБЛАСТИ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ED244AD-7310-4DAD-909F-13D993146AA2}"/>
              </a:ext>
            </a:extLst>
          </p:cNvPr>
          <p:cNvSpPr/>
          <p:nvPr/>
        </p:nvSpPr>
        <p:spPr>
          <a:xfrm>
            <a:off x="903609" y="1643042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B4D4E48-FA44-4008-A713-6C79B452B3AC}"/>
              </a:ext>
            </a:extLst>
          </p:cNvPr>
          <p:cNvSpPr/>
          <p:nvPr/>
        </p:nvSpPr>
        <p:spPr>
          <a:xfrm>
            <a:off x="3088065" y="1668379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C263E9F2-DC2B-4941-BED3-67156E849AA8}"/>
              </a:ext>
            </a:extLst>
          </p:cNvPr>
          <p:cNvSpPr/>
          <p:nvPr/>
        </p:nvSpPr>
        <p:spPr>
          <a:xfrm>
            <a:off x="5251198" y="1668379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70DA965-D756-4FAD-BDAC-9CC53B3169B6}"/>
              </a:ext>
            </a:extLst>
          </p:cNvPr>
          <p:cNvSpPr/>
          <p:nvPr/>
        </p:nvSpPr>
        <p:spPr>
          <a:xfrm>
            <a:off x="7858137" y="1672593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869C65B-528E-42FC-950A-148BBFDB3574}"/>
              </a:ext>
            </a:extLst>
          </p:cNvPr>
          <p:cNvSpPr/>
          <p:nvPr/>
        </p:nvSpPr>
        <p:spPr>
          <a:xfrm>
            <a:off x="10587635" y="1635124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C1D1E14-9F5C-4C6A-8513-32860BA806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5646"/>
          <a:stretch>
            <a:fillRect/>
          </a:stretch>
        </p:blipFill>
        <p:spPr>
          <a:xfrm>
            <a:off x="68014" y="0"/>
            <a:ext cx="1203450" cy="1440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3467" y="285728"/>
            <a:ext cx="10668075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95406" y="357166"/>
            <a:ext cx="10096528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ФОРМАТЫ ПРОВЕДЕНИЯ ЗАНЯТИЙ С АГРОКЛАССНИКАМИ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38216" y="1285860"/>
            <a:ext cx="10001320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ФАКУЛЬТАТИВНЫЕ ЗАНЯТИЯ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ВЕДУТ ВЫСОКОКВАЛИФИЦИРОВАННЫЕ НАУЧНО-ПЕДАГОГИЧЕСКИЕ РАБОТНИКИ КУРСКОГО ГАУ,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>
                <a:solidFill>
                  <a:srgbClr val="647D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ИСПОЛЬЗУЯ СОВРЕМЕННЫЕ ОБРАЗОВАТЕЛЬНЫЕ ТЕХНОЛОГИИ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i="0" u="none" strike="noStrike" kern="1200" cap="none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2399" y="2143116"/>
            <a:ext cx="2071701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1" name="Picture 5" descr="C:\Users\lukina_vi\Desktop\abbe02f6f895c2d271e4fb50cff8017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20290" y="3988201"/>
            <a:ext cx="2000199" cy="1998161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832F38-3706-4392-A7B4-D8521AA1D2DC}"/>
              </a:ext>
            </a:extLst>
          </p:cNvPr>
          <p:cNvSpPr/>
          <p:nvPr/>
        </p:nvSpPr>
        <p:spPr>
          <a:xfrm>
            <a:off x="4005154" y="4617564"/>
            <a:ext cx="4745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КАЖДУЮ ПЯТНИЦУ С 15:00 ДО 15:45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E2712C-2688-4BAE-9D5A-CD58BFAA14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0688"/>
          <a:stretch>
            <a:fillRect/>
          </a:stretch>
        </p:blipFill>
        <p:spPr>
          <a:xfrm>
            <a:off x="-3993" y="0"/>
            <a:ext cx="1203449" cy="14407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4D033BA1-72B5-42F9-9093-02C1A0BDF543}"/>
              </a:ext>
            </a:extLst>
          </p:cNvPr>
          <p:cNvSpPr/>
          <p:nvPr/>
        </p:nvSpPr>
        <p:spPr>
          <a:xfrm>
            <a:off x="1328400" y="4132296"/>
            <a:ext cx="2875573" cy="1714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81F60270-7536-4CF9-930D-D0D84567F36A}"/>
              </a:ext>
            </a:extLst>
          </p:cNvPr>
          <p:cNvSpPr/>
          <p:nvPr/>
        </p:nvSpPr>
        <p:spPr>
          <a:xfrm>
            <a:off x="4356861" y="4109012"/>
            <a:ext cx="2875573" cy="1714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3C6746B8-05E0-434F-A467-370183E136E1}"/>
              </a:ext>
            </a:extLst>
          </p:cNvPr>
          <p:cNvSpPr/>
          <p:nvPr/>
        </p:nvSpPr>
        <p:spPr>
          <a:xfrm>
            <a:off x="7469908" y="4051517"/>
            <a:ext cx="2875573" cy="1714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D8EB7093-9405-4C78-82DB-F85D290AEDCD}"/>
              </a:ext>
            </a:extLst>
          </p:cNvPr>
          <p:cNvSpPr/>
          <p:nvPr/>
        </p:nvSpPr>
        <p:spPr>
          <a:xfrm>
            <a:off x="9212280" y="1906574"/>
            <a:ext cx="2875573" cy="1714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E0F3FAAE-F94C-4CAC-9EA2-5CD4B940DC4A}"/>
              </a:ext>
            </a:extLst>
          </p:cNvPr>
          <p:cNvSpPr/>
          <p:nvPr/>
        </p:nvSpPr>
        <p:spPr>
          <a:xfrm>
            <a:off x="6167438" y="1925970"/>
            <a:ext cx="2875573" cy="1714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050A151C-E1B6-4978-97D1-70F53D43476D}"/>
              </a:ext>
            </a:extLst>
          </p:cNvPr>
          <p:cNvSpPr/>
          <p:nvPr/>
        </p:nvSpPr>
        <p:spPr>
          <a:xfrm>
            <a:off x="3101850" y="1907451"/>
            <a:ext cx="2875573" cy="1714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95406" y="500042"/>
            <a:ext cx="10096528" cy="64294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kern="0" spc="3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ДОПОЛНИТЕЛЬНЫЕ ВОЗМОЖНОСТИ</a:t>
            </a:r>
            <a:endParaRPr kumimoji="0" lang="ru-RU" sz="2800" b="1" i="1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2487" y="1925970"/>
            <a:ext cx="2875573" cy="1714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315" y="2301747"/>
            <a:ext cx="2915745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подготовка по предметам естественно-научного и гуманитарного цикла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0610" y="1978889"/>
            <a:ext cx="2643206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Дополнительные баллы при поступлении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Курский ГАУ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22942" y="1857364"/>
            <a:ext cx="2643206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Эффективная подготовка к ЕГЭ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244494" y="2285992"/>
            <a:ext cx="283501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Встречи с руководителями и сотрудниками предприятий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328400" y="4222052"/>
            <a:ext cx="2790987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5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Профессиональный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тьюторинг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(работа школьник + студент)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63435" y="4143380"/>
            <a:ext cx="2875573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Участие в деятельности молодежных объединений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463334" y="4000504"/>
            <a:ext cx="284641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Доступ в электронную информационно-образовательную среду (ЭИОС) и библиотеку Курский ГАУ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E4E0DE7-52C1-437C-98F6-1865A195F8BD}"/>
              </a:ext>
            </a:extLst>
          </p:cNvPr>
          <p:cNvSpPr/>
          <p:nvPr/>
        </p:nvSpPr>
        <p:spPr>
          <a:xfrm>
            <a:off x="59636" y="1749544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6543B57-93B6-4611-9047-8F1323486A98}"/>
              </a:ext>
            </a:extLst>
          </p:cNvPr>
          <p:cNvSpPr/>
          <p:nvPr/>
        </p:nvSpPr>
        <p:spPr>
          <a:xfrm>
            <a:off x="6121459" y="1798462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34D05F2-6EAF-41A1-A0F3-CA27D78EEA22}"/>
              </a:ext>
            </a:extLst>
          </p:cNvPr>
          <p:cNvSpPr/>
          <p:nvPr/>
        </p:nvSpPr>
        <p:spPr>
          <a:xfrm>
            <a:off x="9065734" y="1752505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CF9C8C6-981B-4EAE-9062-50EE4892073E}"/>
              </a:ext>
            </a:extLst>
          </p:cNvPr>
          <p:cNvSpPr/>
          <p:nvPr/>
        </p:nvSpPr>
        <p:spPr>
          <a:xfrm>
            <a:off x="7289241" y="3929066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A320112-B62F-4E78-96F4-AB9DB3C88C0E}"/>
              </a:ext>
            </a:extLst>
          </p:cNvPr>
          <p:cNvSpPr/>
          <p:nvPr/>
        </p:nvSpPr>
        <p:spPr>
          <a:xfrm>
            <a:off x="4268737" y="3964251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4815215-B9D7-4F93-82B0-57C08B934BC8}"/>
              </a:ext>
            </a:extLst>
          </p:cNvPr>
          <p:cNvSpPr/>
          <p:nvPr/>
        </p:nvSpPr>
        <p:spPr>
          <a:xfrm>
            <a:off x="1238216" y="3964251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1779BFE-48DA-4823-8FE0-3052E12079FF}"/>
              </a:ext>
            </a:extLst>
          </p:cNvPr>
          <p:cNvSpPr/>
          <p:nvPr/>
        </p:nvSpPr>
        <p:spPr>
          <a:xfrm>
            <a:off x="3054360" y="1759804"/>
            <a:ext cx="541797" cy="489806"/>
          </a:xfrm>
          <a:prstGeom prst="ellipse">
            <a:avLst/>
          </a:prstGeom>
          <a:solidFill>
            <a:srgbClr val="647D33"/>
          </a:solidFill>
          <a:ln w="47625">
            <a:solidFill>
              <a:srgbClr val="647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64063B-41CC-493D-93F2-7849F7CC19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5360"/>
          <a:stretch>
            <a:fillRect/>
          </a:stretch>
        </p:blipFill>
        <p:spPr>
          <a:xfrm>
            <a:off x="0" y="0"/>
            <a:ext cx="1271464" cy="144070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343472" y="260648"/>
            <a:ext cx="10668075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559496" y="476672"/>
            <a:ext cx="10096528" cy="64294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kern="0" spc="300" noProof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ДОПОЛНИТЕЛЬНЫЕ ВОЗМОЖНОСТИ</a:t>
            </a:r>
            <a:endParaRPr kumimoji="0" lang="ru-RU" sz="2800" b="1" i="1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qrcoder.ru/code/?vk.com%2Fpriem_kgsha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373" y="1731816"/>
            <a:ext cx="1285884" cy="1285886"/>
          </a:xfrm>
          <a:prstGeom prst="rect">
            <a:avLst/>
          </a:prstGeom>
          <a:noFill/>
        </p:spPr>
      </p:pic>
      <p:pic>
        <p:nvPicPr>
          <p:cNvPr id="7" name="Picture 2" descr="http://qrcoder.ru/code/?https%3A%2F%2Fwww.kgsha.ru%2F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373" y="3161637"/>
            <a:ext cx="1357322" cy="1357324"/>
          </a:xfrm>
          <a:prstGeom prst="rect">
            <a:avLst/>
          </a:prstGeom>
          <a:noFill/>
        </p:spPr>
      </p:pic>
      <p:pic>
        <p:nvPicPr>
          <p:cNvPr id="8" name="Picture 2" descr="C:\Users\Mcito\Desktop\фото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1811" y="4731506"/>
            <a:ext cx="1285884" cy="12341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38216" y="285728"/>
            <a:ext cx="10668075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51784" y="-200221"/>
            <a:ext cx="4998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WWW.KURSKSAU.RU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8216" y="6008131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КОНТАКТЫ:            8 (951) 321-03-01                 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GRECHANYK_EP@KGSHA.RU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ukina_vi\Desktop\ab8e8d3f8aab71818795ce2db4891c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5089" y="6006286"/>
            <a:ext cx="359447" cy="371177"/>
          </a:xfrm>
          <a:prstGeom prst="rect">
            <a:avLst/>
          </a:prstGeom>
          <a:noFill/>
        </p:spPr>
      </p:pic>
      <p:pic>
        <p:nvPicPr>
          <p:cNvPr id="1027" name="Picture 3" descr="C:\Users\lukina_vi\Desktop\Logo Em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5935" y="5965669"/>
            <a:ext cx="450065" cy="45240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260226" y="1362484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СЕТИ: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51B5A2-6203-4054-B336-A1370BCCD5D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15" y="0"/>
            <a:ext cx="1133216" cy="14407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AFD461-0DF0-4C2D-9332-BF9ED181FFED}"/>
              </a:ext>
            </a:extLst>
          </p:cNvPr>
          <p:cNvPicPr/>
          <p:nvPr/>
        </p:nvPicPr>
        <p:blipFill rotWithShape="1">
          <a:blip r:embed="rId8" cstate="print"/>
          <a:srcRect l="2565" t="8438" r="461" b="4219"/>
          <a:stretch/>
        </p:blipFill>
        <p:spPr bwMode="auto">
          <a:xfrm>
            <a:off x="1201230" y="1440703"/>
            <a:ext cx="8075313" cy="4494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0D0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398</Words>
  <Application>Microsoft Office PowerPoint</Application>
  <PresentationFormat>Широкоэкранный</PresentationFormat>
  <Paragraphs>108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Wingdings</vt:lpstr>
      <vt:lpstr>Arial</vt:lpstr>
      <vt:lpstr>Times New Roman</vt:lpstr>
      <vt:lpstr>Office Theme</vt:lpstr>
      <vt:lpstr>Презентация PowerPoint</vt:lpstr>
      <vt:lpstr>ЦЕЛЬ ПРОЕКТА: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КГАВМ</dc:title>
  <dc:creator>GIGABYTE</dc:creator>
  <cp:lastModifiedBy>Гречанюк Елена Петровна</cp:lastModifiedBy>
  <cp:revision>89</cp:revision>
  <dcterms:created xsi:type="dcterms:W3CDTF">2021-08-11T18:03:40Z</dcterms:created>
  <dcterms:modified xsi:type="dcterms:W3CDTF">2023-07-07T06:03:45Z</dcterms:modified>
</cp:coreProperties>
</file>