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47" r:id="rId3"/>
    <p:sldId id="304" r:id="rId4"/>
    <p:sldId id="348" r:id="rId5"/>
    <p:sldId id="305" r:id="rId6"/>
    <p:sldId id="306" r:id="rId7"/>
    <p:sldId id="307" r:id="rId8"/>
    <p:sldId id="330" r:id="rId9"/>
    <p:sldId id="308" r:id="rId10"/>
    <p:sldId id="309" r:id="rId11"/>
    <p:sldId id="310" r:id="rId12"/>
    <p:sldId id="331" r:id="rId13"/>
    <p:sldId id="311" r:id="rId14"/>
    <p:sldId id="337" r:id="rId15"/>
    <p:sldId id="298" r:id="rId16"/>
    <p:sldId id="349" r:id="rId17"/>
    <p:sldId id="312" r:id="rId18"/>
    <p:sldId id="328" r:id="rId19"/>
    <p:sldId id="324" r:id="rId20"/>
    <p:sldId id="339" r:id="rId21"/>
    <p:sldId id="344" r:id="rId22"/>
    <p:sldId id="345" r:id="rId23"/>
    <p:sldId id="346" r:id="rId24"/>
    <p:sldId id="342" r:id="rId25"/>
    <p:sldId id="323" r:id="rId26"/>
    <p:sldId id="299" r:id="rId27"/>
    <p:sldId id="300" r:id="rId28"/>
    <p:sldId id="315" r:id="rId29"/>
    <p:sldId id="326" r:id="rId30"/>
    <p:sldId id="327" r:id="rId31"/>
    <p:sldId id="350" r:id="rId32"/>
    <p:sldId id="351" r:id="rId33"/>
    <p:sldId id="321" r:id="rId34"/>
    <p:sldId id="325" r:id="rId35"/>
    <p:sldId id="322" r:id="rId36"/>
    <p:sldId id="33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00"/>
    <a:srgbClr val="FF66FF"/>
    <a:srgbClr val="00FF00"/>
    <a:srgbClr val="FFFF00"/>
    <a:srgbClr val="215BA7"/>
    <a:srgbClr val="FD5E00"/>
    <a:srgbClr val="FF3300"/>
    <a:srgbClr val="FF9966"/>
    <a:srgbClr val="0000FF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962"/>
    <p:restoredTop sz="90976" autoAdjust="0"/>
  </p:normalViewPr>
  <p:slideViewPr>
    <p:cSldViewPr snapToGrid="0" snapToObjects="1">
      <p:cViewPr varScale="1">
        <p:scale>
          <a:sx n="57" d="100"/>
          <a:sy n="57" d="100"/>
        </p:scale>
        <p:origin x="-108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 </a:t>
            </a:r>
            <a:endParaRPr lang="en-US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dPt>
            <c:idx val="1"/>
            <c:spPr>
              <a:solidFill>
                <a:srgbClr val="FD5E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39A-41B6-9CAC-2EEC3EF868D4}"/>
              </c:ext>
            </c:extLst>
          </c:dPt>
          <c:dPt>
            <c:idx val="2"/>
            <c:spPr>
              <a:solidFill>
                <a:srgbClr val="00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39A-41B6-9CAC-2EEC3EF868D4}"/>
              </c:ext>
            </c:extLst>
          </c:dPt>
          <c:dPt>
            <c:idx val="4"/>
            <c:spPr>
              <a:solidFill>
                <a:srgbClr val="FF66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200-4DDF-9E4D-AD57C59ECB42}"/>
              </c:ext>
            </c:extLst>
          </c:dPt>
          <c:dLbls>
            <c:dLbl>
              <c:idx val="0"/>
              <c:layout>
                <c:manualLayout>
                  <c:x val="-0.16231599683962766"/>
                  <c:y val="0.116380791568541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201</a:t>
                    </a: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9A-41B6-9CAC-2EEC3EF868D4}"/>
                </c:ext>
              </c:extLst>
            </c:dLbl>
            <c:dLbl>
              <c:idx val="1"/>
              <c:layout>
                <c:manualLayout>
                  <c:x val="-0.11876260248088524"/>
                  <c:y val="-0.1888275463859548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84</a:t>
                    </a: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9A-41B6-9CAC-2EEC3EF868D4}"/>
                </c:ext>
              </c:extLst>
            </c:dLbl>
            <c:dLbl>
              <c:idx val="2"/>
              <c:layout>
                <c:manualLayout>
                  <c:x val="0.10490969208811957"/>
                  <c:y val="-0.1454159712171785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131</a:t>
                    </a: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9A-41B6-9CAC-2EEC3EF868D4}"/>
                </c:ext>
              </c:extLst>
            </c:dLbl>
            <c:dLbl>
              <c:idx val="3"/>
              <c:layout>
                <c:manualLayout>
                  <c:x val="0.13989644099029888"/>
                  <c:y val="8.264994152593588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215</a:t>
                    </a: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39A-41B6-9CAC-2EEC3EF868D4}"/>
                </c:ext>
              </c:extLst>
            </c:dLbl>
            <c:dLbl>
              <c:idx val="4"/>
              <c:layout>
                <c:manualLayout>
                  <c:x val="6.7222287121648013E-3"/>
                  <c:y val="0.139902824193213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9377677372000847E-2"/>
                      <c:h val="0.112140696754220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A200-4DDF-9E4D-AD57C59ECB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Агротехнологический</c:v>
                </c:pt>
                <c:pt idx="1">
                  <c:v>Зооинженерный</c:v>
                </c:pt>
                <c:pt idx="2">
                  <c:v>Ветеринарной медицины</c:v>
                </c:pt>
                <c:pt idx="3">
                  <c:v>Инженерный</c:v>
                </c:pt>
                <c:pt idx="4">
                  <c:v>Экономический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201</c:v>
                </c:pt>
                <c:pt idx="1">
                  <c:v>84</c:v>
                </c:pt>
                <c:pt idx="2">
                  <c:v>131</c:v>
                </c:pt>
                <c:pt idx="3">
                  <c:v>215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39A-41B6-9CAC-2EEC3EF868D4}"/>
            </c:ext>
          </c:extLst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5085543799212886"/>
          <c:y val="0.28000348417734205"/>
          <c:w val="0.33976956200787589"/>
          <c:h val="0.53564498703336572"/>
        </c:manualLayout>
      </c:layout>
      <c:txPr>
        <a:bodyPr/>
        <a:lstStyle/>
        <a:p>
          <a:pPr>
            <a:defRPr b="1">
              <a:solidFill>
                <a:srgbClr val="215BA7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0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11.jpeg"/><Relationship Id="rId1" Type="http://schemas.openxmlformats.org/officeDocument/2006/relationships/image" Target="../media/image20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31.jpeg"/><Relationship Id="rId1" Type="http://schemas.openxmlformats.org/officeDocument/2006/relationships/image" Target="../media/image201.jpeg"/><Relationship Id="rId5" Type="http://schemas.openxmlformats.org/officeDocument/2006/relationships/image" Target="../media/image261.jpeg"/><Relationship Id="rId4" Type="http://schemas.openxmlformats.org/officeDocument/2006/relationships/image" Target="../media/image2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404A5A-D8CA-402E-89EF-A1D74DE377F1}" type="doc">
      <dgm:prSet loTypeId="urn:microsoft.com/office/officeart/2005/8/layout/hList7#1" loCatId="list" qsTypeId="urn:microsoft.com/office/officeart/2005/8/quickstyle/simple5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9B1BC083-A1D6-4ED9-8DFB-C5611985168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200" b="1" dirty="0"/>
            <a:t>ПАСПОРТ</a:t>
          </a:r>
        </a:p>
      </dgm:t>
    </dgm:pt>
    <dgm:pt modelId="{2159982F-6598-4E7C-95AF-B3601CDFF11B}" type="parTrans" cxnId="{55045A94-EF0B-4F14-A7C4-C40C68D67C8F}">
      <dgm:prSet/>
      <dgm:spPr/>
      <dgm:t>
        <a:bodyPr/>
        <a:lstStyle/>
        <a:p>
          <a:endParaRPr lang="ru-RU"/>
        </a:p>
      </dgm:t>
    </dgm:pt>
    <dgm:pt modelId="{6A9D033E-A9F0-4123-AF35-A7B57F6E8306}" type="sibTrans" cxnId="{55045A94-EF0B-4F14-A7C4-C40C68D67C8F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D99E94BD-096E-4838-8EDD-F2A35D66BB7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800" b="1" dirty="0"/>
            <a:t>АТТЕСТАТ</a:t>
          </a:r>
        </a:p>
      </dgm:t>
    </dgm:pt>
    <dgm:pt modelId="{71FF6D19-58D1-48B5-B0C8-7D5A195C0515}" type="parTrans" cxnId="{02EAD21D-CF15-40D9-908F-F969864C63F1}">
      <dgm:prSet/>
      <dgm:spPr/>
      <dgm:t>
        <a:bodyPr/>
        <a:lstStyle/>
        <a:p>
          <a:endParaRPr lang="ru-RU"/>
        </a:p>
      </dgm:t>
    </dgm:pt>
    <dgm:pt modelId="{CA2E2EE9-DF9A-4711-B606-071EF2005D8D}" type="sibTrans" cxnId="{02EAD21D-CF15-40D9-908F-F969864C63F1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9DDCB3B9-A6EA-4EF4-991B-FDC9CEB5248A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3200" b="1" dirty="0"/>
            <a:t>СНИЛС</a:t>
          </a:r>
        </a:p>
      </dgm:t>
    </dgm:pt>
    <dgm:pt modelId="{03ECAE1C-B9B8-47B2-9292-FC426C91C150}" type="parTrans" cxnId="{1492C3E6-6007-4E8D-BB7D-0D92BF557F13}">
      <dgm:prSet/>
      <dgm:spPr/>
      <dgm:t>
        <a:bodyPr/>
        <a:lstStyle/>
        <a:p>
          <a:endParaRPr lang="ru-RU"/>
        </a:p>
      </dgm:t>
    </dgm:pt>
    <dgm:pt modelId="{816D6D8C-F596-4777-82D6-B630230312D3}" type="sibTrans" cxnId="{1492C3E6-6007-4E8D-BB7D-0D92BF557F13}">
      <dgm:prSet/>
      <dgm:spPr/>
      <dgm:t>
        <a:bodyPr/>
        <a:lstStyle/>
        <a:p>
          <a:endParaRPr lang="ru-RU"/>
        </a:p>
      </dgm:t>
    </dgm:pt>
    <dgm:pt modelId="{91D79275-D229-4E45-B47D-3B18BBFA56B7}" type="pres">
      <dgm:prSet presAssocID="{C3404A5A-D8CA-402E-89EF-A1D74DE377F1}" presName="Name0" presStyleCnt="0">
        <dgm:presLayoutVars>
          <dgm:dir/>
          <dgm:resizeHandles val="exact"/>
        </dgm:presLayoutVars>
      </dgm:prSet>
      <dgm:spPr/>
    </dgm:pt>
    <dgm:pt modelId="{017D735C-E69B-44FB-B3BF-C55CAA32F52D}" type="pres">
      <dgm:prSet presAssocID="{C3404A5A-D8CA-402E-89EF-A1D74DE377F1}" presName="fgShape" presStyleLbl="fgShp" presStyleIdx="0" presStyleCn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B80D94B-3B36-49A2-98B3-C374F287D1EE}" type="pres">
      <dgm:prSet presAssocID="{C3404A5A-D8CA-402E-89EF-A1D74DE377F1}" presName="linCom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6C1936D-0C93-4EC2-AAF8-4D1C4FFAFAAB}" type="pres">
      <dgm:prSet presAssocID="{9B1BC083-A1D6-4ED9-8DFB-C5611985168F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32E752D-FF80-4156-B6D3-5723084B5B0A}" type="pres">
      <dgm:prSet presAssocID="{9B1BC083-A1D6-4ED9-8DFB-C5611985168F}" presName="bkgdShape" presStyleLbl="node1" presStyleIdx="0" presStyleCnt="3"/>
      <dgm:spPr/>
      <dgm:t>
        <a:bodyPr/>
        <a:lstStyle/>
        <a:p>
          <a:endParaRPr lang="ru-RU"/>
        </a:p>
      </dgm:t>
    </dgm:pt>
    <dgm:pt modelId="{50C1B26A-8960-43E8-A57B-891102E01041}" type="pres">
      <dgm:prSet presAssocID="{9B1BC083-A1D6-4ED9-8DFB-C5611985168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99A16-CD34-4FDC-AA8F-C3FF8790FF15}" type="pres">
      <dgm:prSet presAssocID="{9B1BC083-A1D6-4ED9-8DFB-C5611985168F}" presName="invisiNode" presStyleLbl="node1" presStyleIdx="0" presStyleCnt="3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858C4D8-AB1F-4D70-AD30-82FE60FDA38B}" type="pres">
      <dgm:prSet presAssocID="{9B1BC083-A1D6-4ED9-8DFB-C5611985168F}" presName="imagNode" presStyleLbl="fgImgPlace1" presStyleIdx="0" presStyleCnt="3" custScaleY="98068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B9908A0-C6FC-4CE0-B743-20EB1BD33672}" type="pres">
      <dgm:prSet presAssocID="{6A9D033E-A9F0-4123-AF35-A7B57F6E830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5C5F232-4FF8-498D-A72A-809CA5C7EAA7}" type="pres">
      <dgm:prSet presAssocID="{D99E94BD-096E-4838-8EDD-F2A35D66BB7B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758F5C8-C987-4147-B996-645A091C42C9}" type="pres">
      <dgm:prSet presAssocID="{D99E94BD-096E-4838-8EDD-F2A35D66BB7B}" presName="bkgdShape" presStyleLbl="node1" presStyleIdx="1" presStyleCnt="3"/>
      <dgm:spPr/>
      <dgm:t>
        <a:bodyPr/>
        <a:lstStyle/>
        <a:p>
          <a:endParaRPr lang="ru-RU"/>
        </a:p>
      </dgm:t>
    </dgm:pt>
    <dgm:pt modelId="{3CE12C63-32EF-46B1-B91A-3060BF979065}" type="pres">
      <dgm:prSet presAssocID="{D99E94BD-096E-4838-8EDD-F2A35D66BB7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3DBCD-6A08-4BDB-879D-A6A7ECD8C594}" type="pres">
      <dgm:prSet presAssocID="{D99E94BD-096E-4838-8EDD-F2A35D66BB7B}" presName="invisiNode" presStyleLbl="node1" presStyleIdx="1" presStyleCnt="3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CC35E9C-ABD3-4A7D-8032-4ABC68B7EC5C}" type="pres">
      <dgm:prSet presAssocID="{D99E94BD-096E-4838-8EDD-F2A35D66BB7B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3297CFC-BFA3-4D49-820E-62EB1C71F58D}" type="pres">
      <dgm:prSet presAssocID="{CA2E2EE9-DF9A-4711-B606-071EF2005D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1C461E2-E64E-4306-9472-32D7CFEA4909}" type="pres">
      <dgm:prSet presAssocID="{9DDCB3B9-A6EA-4EF4-991B-FDC9CEB5248A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6284939-1157-4749-9064-70B194E54802}" type="pres">
      <dgm:prSet presAssocID="{9DDCB3B9-A6EA-4EF4-991B-FDC9CEB5248A}" presName="bkgdShape" presStyleLbl="node1" presStyleIdx="2" presStyleCnt="3"/>
      <dgm:spPr/>
      <dgm:t>
        <a:bodyPr/>
        <a:lstStyle/>
        <a:p>
          <a:endParaRPr lang="ru-RU"/>
        </a:p>
      </dgm:t>
    </dgm:pt>
    <dgm:pt modelId="{797F1EF7-9D54-4625-A9FF-E27E6D442733}" type="pres">
      <dgm:prSet presAssocID="{9DDCB3B9-A6EA-4EF4-991B-FDC9CEB5248A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E2FCB-4639-489B-9822-1666989678A4}" type="pres">
      <dgm:prSet presAssocID="{9DDCB3B9-A6EA-4EF4-991B-FDC9CEB5248A}" presName="invisiNode" presStyleLbl="node1" presStyleIdx="2" presStyleCnt="3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4455106-143C-4E0F-BF88-B40487C6C543}" type="pres">
      <dgm:prSet presAssocID="{9DDCB3B9-A6EA-4EF4-991B-FDC9CEB5248A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</dgm:ptLst>
  <dgm:cxnLst>
    <dgm:cxn modelId="{1492C3E6-6007-4E8D-BB7D-0D92BF557F13}" srcId="{C3404A5A-D8CA-402E-89EF-A1D74DE377F1}" destId="{9DDCB3B9-A6EA-4EF4-991B-FDC9CEB5248A}" srcOrd="2" destOrd="0" parTransId="{03ECAE1C-B9B8-47B2-9292-FC426C91C150}" sibTransId="{816D6D8C-F596-4777-82D6-B630230312D3}"/>
    <dgm:cxn modelId="{FBC44817-66CD-4D10-964F-A945D0B397DE}" type="presOf" srcId="{9B1BC083-A1D6-4ED9-8DFB-C5611985168F}" destId="{50C1B26A-8960-43E8-A57B-891102E01041}" srcOrd="1" destOrd="0" presId="urn:microsoft.com/office/officeart/2005/8/layout/hList7#1"/>
    <dgm:cxn modelId="{C75D64B7-B2E1-4E7D-9E22-BA75E416D728}" type="presOf" srcId="{D99E94BD-096E-4838-8EDD-F2A35D66BB7B}" destId="{3CE12C63-32EF-46B1-B91A-3060BF979065}" srcOrd="1" destOrd="0" presId="urn:microsoft.com/office/officeart/2005/8/layout/hList7#1"/>
    <dgm:cxn modelId="{02EAD21D-CF15-40D9-908F-F969864C63F1}" srcId="{C3404A5A-D8CA-402E-89EF-A1D74DE377F1}" destId="{D99E94BD-096E-4838-8EDD-F2A35D66BB7B}" srcOrd="1" destOrd="0" parTransId="{71FF6D19-58D1-48B5-B0C8-7D5A195C0515}" sibTransId="{CA2E2EE9-DF9A-4711-B606-071EF2005D8D}"/>
    <dgm:cxn modelId="{55045A94-EF0B-4F14-A7C4-C40C68D67C8F}" srcId="{C3404A5A-D8CA-402E-89EF-A1D74DE377F1}" destId="{9B1BC083-A1D6-4ED9-8DFB-C5611985168F}" srcOrd="0" destOrd="0" parTransId="{2159982F-6598-4E7C-95AF-B3601CDFF11B}" sibTransId="{6A9D033E-A9F0-4123-AF35-A7B57F6E8306}"/>
    <dgm:cxn modelId="{D790CDB6-B045-4D45-9D40-44E72E49A0EF}" type="presOf" srcId="{9B1BC083-A1D6-4ED9-8DFB-C5611985168F}" destId="{D32E752D-FF80-4156-B6D3-5723084B5B0A}" srcOrd="0" destOrd="0" presId="urn:microsoft.com/office/officeart/2005/8/layout/hList7#1"/>
    <dgm:cxn modelId="{B50514FA-15D3-431F-B554-63355D4D7BC4}" type="presOf" srcId="{6A9D033E-A9F0-4123-AF35-A7B57F6E8306}" destId="{4B9908A0-C6FC-4CE0-B743-20EB1BD33672}" srcOrd="0" destOrd="0" presId="urn:microsoft.com/office/officeart/2005/8/layout/hList7#1"/>
    <dgm:cxn modelId="{F9BF2B0E-0928-4D56-848F-767DE1AE5829}" type="presOf" srcId="{9DDCB3B9-A6EA-4EF4-991B-FDC9CEB5248A}" destId="{797F1EF7-9D54-4625-A9FF-E27E6D442733}" srcOrd="1" destOrd="0" presId="urn:microsoft.com/office/officeart/2005/8/layout/hList7#1"/>
    <dgm:cxn modelId="{4AF18C2C-6F1A-41C8-9196-613B9727AB28}" type="presOf" srcId="{C3404A5A-D8CA-402E-89EF-A1D74DE377F1}" destId="{91D79275-D229-4E45-B47D-3B18BBFA56B7}" srcOrd="0" destOrd="0" presId="urn:microsoft.com/office/officeart/2005/8/layout/hList7#1"/>
    <dgm:cxn modelId="{E13CC87B-5AF1-46ED-9820-19201B8982FE}" type="presOf" srcId="{CA2E2EE9-DF9A-4711-B606-071EF2005D8D}" destId="{13297CFC-BFA3-4D49-820E-62EB1C71F58D}" srcOrd="0" destOrd="0" presId="urn:microsoft.com/office/officeart/2005/8/layout/hList7#1"/>
    <dgm:cxn modelId="{E18030FF-5DB4-4E2D-8075-A5414E8E1999}" type="presOf" srcId="{9DDCB3B9-A6EA-4EF4-991B-FDC9CEB5248A}" destId="{66284939-1157-4749-9064-70B194E54802}" srcOrd="0" destOrd="0" presId="urn:microsoft.com/office/officeart/2005/8/layout/hList7#1"/>
    <dgm:cxn modelId="{D214716E-7D29-483E-B27C-5AB0FC026E15}" type="presOf" srcId="{D99E94BD-096E-4838-8EDD-F2A35D66BB7B}" destId="{C758F5C8-C987-4147-B996-645A091C42C9}" srcOrd="0" destOrd="0" presId="urn:microsoft.com/office/officeart/2005/8/layout/hList7#1"/>
    <dgm:cxn modelId="{26F35BB4-FD46-4B8C-945C-325371835675}" type="presParOf" srcId="{91D79275-D229-4E45-B47D-3B18BBFA56B7}" destId="{017D735C-E69B-44FB-B3BF-C55CAA32F52D}" srcOrd="0" destOrd="0" presId="urn:microsoft.com/office/officeart/2005/8/layout/hList7#1"/>
    <dgm:cxn modelId="{96D7151C-A4E3-4BDF-9F92-583CFFB788AE}" type="presParOf" srcId="{91D79275-D229-4E45-B47D-3B18BBFA56B7}" destId="{6B80D94B-3B36-49A2-98B3-C374F287D1EE}" srcOrd="1" destOrd="0" presId="urn:microsoft.com/office/officeart/2005/8/layout/hList7#1"/>
    <dgm:cxn modelId="{CB29C9C8-0718-4BAE-927B-ACCD63BDD276}" type="presParOf" srcId="{6B80D94B-3B36-49A2-98B3-C374F287D1EE}" destId="{16C1936D-0C93-4EC2-AAF8-4D1C4FFAFAAB}" srcOrd="0" destOrd="0" presId="urn:microsoft.com/office/officeart/2005/8/layout/hList7#1"/>
    <dgm:cxn modelId="{44FDCBA9-1FCF-433F-8646-33AFE973F6E5}" type="presParOf" srcId="{16C1936D-0C93-4EC2-AAF8-4D1C4FFAFAAB}" destId="{D32E752D-FF80-4156-B6D3-5723084B5B0A}" srcOrd="0" destOrd="0" presId="urn:microsoft.com/office/officeart/2005/8/layout/hList7#1"/>
    <dgm:cxn modelId="{9BB3449C-A235-4068-8DBA-F01AD169CCF6}" type="presParOf" srcId="{16C1936D-0C93-4EC2-AAF8-4D1C4FFAFAAB}" destId="{50C1B26A-8960-43E8-A57B-891102E01041}" srcOrd="1" destOrd="0" presId="urn:microsoft.com/office/officeart/2005/8/layout/hList7#1"/>
    <dgm:cxn modelId="{80C2C5E0-68E4-4BBD-A6B2-5AEB352FD305}" type="presParOf" srcId="{16C1936D-0C93-4EC2-AAF8-4D1C4FFAFAAB}" destId="{79799A16-CD34-4FDC-AA8F-C3FF8790FF15}" srcOrd="2" destOrd="0" presId="urn:microsoft.com/office/officeart/2005/8/layout/hList7#1"/>
    <dgm:cxn modelId="{FFDCF44E-889C-4051-B344-926838C2DD30}" type="presParOf" srcId="{16C1936D-0C93-4EC2-AAF8-4D1C4FFAFAAB}" destId="{6858C4D8-AB1F-4D70-AD30-82FE60FDA38B}" srcOrd="3" destOrd="0" presId="urn:microsoft.com/office/officeart/2005/8/layout/hList7#1"/>
    <dgm:cxn modelId="{E7E26F62-B79E-495A-8CFD-270E566C875A}" type="presParOf" srcId="{6B80D94B-3B36-49A2-98B3-C374F287D1EE}" destId="{4B9908A0-C6FC-4CE0-B743-20EB1BD33672}" srcOrd="1" destOrd="0" presId="urn:microsoft.com/office/officeart/2005/8/layout/hList7#1"/>
    <dgm:cxn modelId="{8EC572DB-4379-43E3-924D-5779C1761659}" type="presParOf" srcId="{6B80D94B-3B36-49A2-98B3-C374F287D1EE}" destId="{35C5F232-4FF8-498D-A72A-809CA5C7EAA7}" srcOrd="2" destOrd="0" presId="urn:microsoft.com/office/officeart/2005/8/layout/hList7#1"/>
    <dgm:cxn modelId="{591B72A5-3DD5-4C93-B237-34B876B2E2BF}" type="presParOf" srcId="{35C5F232-4FF8-498D-A72A-809CA5C7EAA7}" destId="{C758F5C8-C987-4147-B996-645A091C42C9}" srcOrd="0" destOrd="0" presId="urn:microsoft.com/office/officeart/2005/8/layout/hList7#1"/>
    <dgm:cxn modelId="{D9BFE836-CFF4-44D1-8D59-6CF18D04D806}" type="presParOf" srcId="{35C5F232-4FF8-498D-A72A-809CA5C7EAA7}" destId="{3CE12C63-32EF-46B1-B91A-3060BF979065}" srcOrd="1" destOrd="0" presId="urn:microsoft.com/office/officeart/2005/8/layout/hList7#1"/>
    <dgm:cxn modelId="{2BA94041-AC99-4FA4-9FC7-FC075A96073F}" type="presParOf" srcId="{35C5F232-4FF8-498D-A72A-809CA5C7EAA7}" destId="{CA63DBCD-6A08-4BDB-879D-A6A7ECD8C594}" srcOrd="2" destOrd="0" presId="urn:microsoft.com/office/officeart/2005/8/layout/hList7#1"/>
    <dgm:cxn modelId="{26F501E3-74C3-4DE0-B2F6-C08FF348E737}" type="presParOf" srcId="{35C5F232-4FF8-498D-A72A-809CA5C7EAA7}" destId="{BCC35E9C-ABD3-4A7D-8032-4ABC68B7EC5C}" srcOrd="3" destOrd="0" presId="urn:microsoft.com/office/officeart/2005/8/layout/hList7#1"/>
    <dgm:cxn modelId="{5DAB68C6-88D1-492D-8037-80B708B3729A}" type="presParOf" srcId="{6B80D94B-3B36-49A2-98B3-C374F287D1EE}" destId="{13297CFC-BFA3-4D49-820E-62EB1C71F58D}" srcOrd="3" destOrd="0" presId="urn:microsoft.com/office/officeart/2005/8/layout/hList7#1"/>
    <dgm:cxn modelId="{73B1FA55-53F8-4CAC-B15F-09766E93646A}" type="presParOf" srcId="{6B80D94B-3B36-49A2-98B3-C374F287D1EE}" destId="{C1C461E2-E64E-4306-9472-32D7CFEA4909}" srcOrd="4" destOrd="0" presId="urn:microsoft.com/office/officeart/2005/8/layout/hList7#1"/>
    <dgm:cxn modelId="{9D600351-3491-4314-9DE1-AD0F97760273}" type="presParOf" srcId="{C1C461E2-E64E-4306-9472-32D7CFEA4909}" destId="{66284939-1157-4749-9064-70B194E54802}" srcOrd="0" destOrd="0" presId="urn:microsoft.com/office/officeart/2005/8/layout/hList7#1"/>
    <dgm:cxn modelId="{CBF3F088-0DC9-44A9-803A-DD14B4D68EEC}" type="presParOf" srcId="{C1C461E2-E64E-4306-9472-32D7CFEA4909}" destId="{797F1EF7-9D54-4625-A9FF-E27E6D442733}" srcOrd="1" destOrd="0" presId="urn:microsoft.com/office/officeart/2005/8/layout/hList7#1"/>
    <dgm:cxn modelId="{8E273F25-FF28-45B4-96F3-C706EB2F9676}" type="presParOf" srcId="{C1C461E2-E64E-4306-9472-32D7CFEA4909}" destId="{241E2FCB-4639-489B-9822-1666989678A4}" srcOrd="2" destOrd="0" presId="urn:microsoft.com/office/officeart/2005/8/layout/hList7#1"/>
    <dgm:cxn modelId="{33B4EDF4-B3C4-4E35-82E1-29DC2BB33413}" type="presParOf" srcId="{C1C461E2-E64E-4306-9472-32D7CFEA4909}" destId="{D4455106-143C-4E0F-BF88-B40487C6C543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404A5A-D8CA-402E-89EF-A1D74DE377F1}" type="doc">
      <dgm:prSet loTypeId="urn:microsoft.com/office/officeart/2005/8/layout/hList7#2" loCatId="list" qsTypeId="urn:microsoft.com/office/officeart/2005/8/quickstyle/simple4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D99E94BD-096E-4838-8EDD-F2A35D66BB7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2000" b="1" dirty="0"/>
            <a:t>Индивидуальные достижения</a:t>
          </a:r>
        </a:p>
      </dgm:t>
    </dgm:pt>
    <dgm:pt modelId="{71FF6D19-58D1-48B5-B0C8-7D5A195C0515}" type="parTrans" cxnId="{02EAD21D-CF15-40D9-908F-F969864C63F1}">
      <dgm:prSet/>
      <dgm:spPr/>
      <dgm:t>
        <a:bodyPr/>
        <a:lstStyle/>
        <a:p>
          <a:endParaRPr lang="ru-RU"/>
        </a:p>
      </dgm:t>
    </dgm:pt>
    <dgm:pt modelId="{CA2E2EE9-DF9A-4711-B606-071EF2005D8D}" type="sibTrans" cxnId="{02EAD21D-CF15-40D9-908F-F969864C63F1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9DDCB3B9-A6EA-4EF4-991B-FDC9CEB5248A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400" b="1" dirty="0"/>
            <a:t>Документы, </a:t>
          </a:r>
          <a:r>
            <a:rPr lang="ru-RU" sz="1900" b="1" dirty="0"/>
            <a:t>подтверждающие</a:t>
          </a:r>
          <a:r>
            <a:rPr lang="ru-RU" sz="2400" b="1" dirty="0"/>
            <a:t> льготы</a:t>
          </a:r>
        </a:p>
      </dgm:t>
    </dgm:pt>
    <dgm:pt modelId="{03ECAE1C-B9B8-47B2-9292-FC426C91C150}" type="parTrans" cxnId="{1492C3E6-6007-4E8D-BB7D-0D92BF557F13}">
      <dgm:prSet/>
      <dgm:spPr/>
      <dgm:t>
        <a:bodyPr/>
        <a:lstStyle/>
        <a:p>
          <a:endParaRPr lang="ru-RU"/>
        </a:p>
      </dgm:t>
    </dgm:pt>
    <dgm:pt modelId="{816D6D8C-F596-4777-82D6-B630230312D3}" type="sibTrans" cxnId="{1492C3E6-6007-4E8D-BB7D-0D92BF557F13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5E50A60C-B30D-4E80-8FEF-6CF5621D6B61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/>
            <a:t>Фотографии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/>
            <a:t>4 шт. - 3х4 см </a:t>
          </a:r>
          <a:r>
            <a:rPr lang="ru-RU" sz="1800" b="1" dirty="0"/>
            <a:t>(при зачислении)</a:t>
          </a:r>
        </a:p>
      </dgm:t>
    </dgm:pt>
    <dgm:pt modelId="{20E32B74-E954-4BC5-9B2B-C52E605118F0}" type="parTrans" cxnId="{5FB9D114-4568-4AFC-8F49-4E65F530E859}">
      <dgm:prSet/>
      <dgm:spPr/>
      <dgm:t>
        <a:bodyPr/>
        <a:lstStyle/>
        <a:p>
          <a:endParaRPr lang="ru-RU"/>
        </a:p>
      </dgm:t>
    </dgm:pt>
    <dgm:pt modelId="{CA18EC9D-1715-4E92-B029-4634358688FB}" type="sibTrans" cxnId="{5FB9D114-4568-4AFC-8F49-4E65F530E85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2A440309-9483-4844-AB29-F7188F07B134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/>
            <a:t>Иные документы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/>
            <a:t>(по усмотрению поступающего)</a:t>
          </a:r>
        </a:p>
      </dgm:t>
    </dgm:pt>
    <dgm:pt modelId="{1DE3881F-4BEF-44F3-AF4D-9D30F62E1AC2}" type="parTrans" cxnId="{AE6F5ED8-56FD-4094-8ABD-E9D15F87635A}">
      <dgm:prSet/>
      <dgm:spPr/>
      <dgm:t>
        <a:bodyPr/>
        <a:lstStyle/>
        <a:p>
          <a:endParaRPr lang="ru-RU"/>
        </a:p>
      </dgm:t>
    </dgm:pt>
    <dgm:pt modelId="{14D23A2E-D60E-4D91-8A1C-B7F05742B64E}" type="sibTrans" cxnId="{AE6F5ED8-56FD-4094-8ABD-E9D15F87635A}">
      <dgm:prSet/>
      <dgm:spPr/>
      <dgm:t>
        <a:bodyPr/>
        <a:lstStyle/>
        <a:p>
          <a:endParaRPr lang="ru-RU"/>
        </a:p>
      </dgm:t>
    </dgm:pt>
    <dgm:pt modelId="{9B1BC083-A1D6-4ED9-8DFB-C5611985168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/>
            <a:t>Медицинская справка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/>
            <a:t>(форма № 086/у)</a:t>
          </a:r>
        </a:p>
      </dgm:t>
    </dgm:pt>
    <dgm:pt modelId="{6A9D033E-A9F0-4123-AF35-A7B57F6E8306}" type="sibTrans" cxnId="{55045A94-EF0B-4F14-A7C4-C40C68D67C8F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2159982F-6598-4E7C-95AF-B3601CDFF11B}" type="parTrans" cxnId="{55045A94-EF0B-4F14-A7C4-C40C68D67C8F}">
      <dgm:prSet/>
      <dgm:spPr/>
      <dgm:t>
        <a:bodyPr/>
        <a:lstStyle/>
        <a:p>
          <a:endParaRPr lang="ru-RU"/>
        </a:p>
      </dgm:t>
    </dgm:pt>
    <dgm:pt modelId="{91D79275-D229-4E45-B47D-3B18BBFA56B7}" type="pres">
      <dgm:prSet presAssocID="{C3404A5A-D8CA-402E-89EF-A1D74DE377F1}" presName="Name0" presStyleCnt="0">
        <dgm:presLayoutVars>
          <dgm:dir/>
          <dgm:resizeHandles val="exact"/>
        </dgm:presLayoutVars>
      </dgm:prSet>
      <dgm:spPr/>
    </dgm:pt>
    <dgm:pt modelId="{017D735C-E69B-44FB-B3BF-C55CAA32F52D}" type="pres">
      <dgm:prSet presAssocID="{C3404A5A-D8CA-402E-89EF-A1D74DE377F1}" presName="fgShape" presStyleLbl="fgShp" presStyleIdx="0" presStyleCn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B80D94B-3B36-49A2-98B3-C374F287D1EE}" type="pres">
      <dgm:prSet presAssocID="{C3404A5A-D8CA-402E-89EF-A1D74DE377F1}" presName="linComp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6C1936D-0C93-4EC2-AAF8-4D1C4FFAFAAB}" type="pres">
      <dgm:prSet presAssocID="{9B1BC083-A1D6-4ED9-8DFB-C5611985168F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32E752D-FF80-4156-B6D3-5723084B5B0A}" type="pres">
      <dgm:prSet presAssocID="{9B1BC083-A1D6-4ED9-8DFB-C5611985168F}" presName="bkgdShape" presStyleLbl="node1" presStyleIdx="0" presStyleCnt="5" custLinFactNeighborX="787"/>
      <dgm:spPr/>
      <dgm:t>
        <a:bodyPr/>
        <a:lstStyle/>
        <a:p>
          <a:endParaRPr lang="ru-RU"/>
        </a:p>
      </dgm:t>
    </dgm:pt>
    <dgm:pt modelId="{50C1B26A-8960-43E8-A57B-891102E01041}" type="pres">
      <dgm:prSet presAssocID="{9B1BC083-A1D6-4ED9-8DFB-C5611985168F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99A16-CD34-4FDC-AA8F-C3FF8790FF15}" type="pres">
      <dgm:prSet presAssocID="{9B1BC083-A1D6-4ED9-8DFB-C5611985168F}" presName="invisiNode" presStyleLbl="node1" presStyleIdx="0" presStyleCnt="5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858C4D8-AB1F-4D70-AD30-82FE60FDA38B}" type="pres">
      <dgm:prSet presAssocID="{9B1BC083-A1D6-4ED9-8DFB-C5611985168F}" presName="imagNode" presStyleLbl="fgImgPlace1" presStyleIdx="0" presStyleCnt="5" custScaleY="98068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B9908A0-C6FC-4CE0-B743-20EB1BD33672}" type="pres">
      <dgm:prSet presAssocID="{6A9D033E-A9F0-4123-AF35-A7B57F6E830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5C5F232-4FF8-498D-A72A-809CA5C7EAA7}" type="pres">
      <dgm:prSet presAssocID="{D99E94BD-096E-4838-8EDD-F2A35D66BB7B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758F5C8-C987-4147-B996-645A091C42C9}" type="pres">
      <dgm:prSet presAssocID="{D99E94BD-096E-4838-8EDD-F2A35D66BB7B}" presName="bkgdShape" presStyleLbl="node1" presStyleIdx="1" presStyleCnt="5"/>
      <dgm:spPr/>
      <dgm:t>
        <a:bodyPr/>
        <a:lstStyle/>
        <a:p>
          <a:endParaRPr lang="ru-RU"/>
        </a:p>
      </dgm:t>
    </dgm:pt>
    <dgm:pt modelId="{3CE12C63-32EF-46B1-B91A-3060BF979065}" type="pres">
      <dgm:prSet presAssocID="{D99E94BD-096E-4838-8EDD-F2A35D66BB7B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3DBCD-6A08-4BDB-879D-A6A7ECD8C594}" type="pres">
      <dgm:prSet presAssocID="{D99E94BD-096E-4838-8EDD-F2A35D66BB7B}" presName="invisiNode" presStyleLbl="node1" presStyleIdx="1" presStyleCnt="5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CC35E9C-ABD3-4A7D-8032-4ABC68B7EC5C}" type="pres">
      <dgm:prSet presAssocID="{D99E94BD-096E-4838-8EDD-F2A35D66BB7B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3297CFC-BFA3-4D49-820E-62EB1C71F58D}" type="pres">
      <dgm:prSet presAssocID="{CA2E2EE9-DF9A-4711-B606-071EF2005D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1C461E2-E64E-4306-9472-32D7CFEA4909}" type="pres">
      <dgm:prSet presAssocID="{9DDCB3B9-A6EA-4EF4-991B-FDC9CEB5248A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6284939-1157-4749-9064-70B194E54802}" type="pres">
      <dgm:prSet presAssocID="{9DDCB3B9-A6EA-4EF4-991B-FDC9CEB5248A}" presName="bkgdShape" presStyleLbl="node1" presStyleIdx="2" presStyleCnt="5"/>
      <dgm:spPr/>
      <dgm:t>
        <a:bodyPr/>
        <a:lstStyle/>
        <a:p>
          <a:endParaRPr lang="ru-RU"/>
        </a:p>
      </dgm:t>
    </dgm:pt>
    <dgm:pt modelId="{797F1EF7-9D54-4625-A9FF-E27E6D442733}" type="pres">
      <dgm:prSet presAssocID="{9DDCB3B9-A6EA-4EF4-991B-FDC9CEB5248A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E2FCB-4639-489B-9822-1666989678A4}" type="pres">
      <dgm:prSet presAssocID="{9DDCB3B9-A6EA-4EF4-991B-FDC9CEB5248A}" presName="invisiNode" presStyleLbl="node1" presStyleIdx="2" presStyleCnt="5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4455106-143C-4E0F-BF88-B40487C6C543}" type="pres">
      <dgm:prSet presAssocID="{9DDCB3B9-A6EA-4EF4-991B-FDC9CEB5248A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7DF568F-937E-4022-829D-7FF8A4258391}" type="pres">
      <dgm:prSet presAssocID="{816D6D8C-F596-4777-82D6-B630230312D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BC97F09-360B-46BD-BB43-DC445C02BAE5}" type="pres">
      <dgm:prSet presAssocID="{5E50A60C-B30D-4E80-8FEF-6CF5621D6B61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9E4351C-A997-427D-AADD-072861AB9DEB}" type="pres">
      <dgm:prSet presAssocID="{5E50A60C-B30D-4E80-8FEF-6CF5621D6B61}" presName="bkgdShape" presStyleLbl="node1" presStyleIdx="3" presStyleCnt="5" custLinFactNeighborX="-1188"/>
      <dgm:spPr/>
      <dgm:t>
        <a:bodyPr/>
        <a:lstStyle/>
        <a:p>
          <a:endParaRPr lang="ru-RU"/>
        </a:p>
      </dgm:t>
    </dgm:pt>
    <dgm:pt modelId="{78E3D9E9-527A-4380-B580-A9B83A5E8176}" type="pres">
      <dgm:prSet presAssocID="{5E50A60C-B30D-4E80-8FEF-6CF5621D6B6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755C9-9CC3-4CDB-8B63-4AED802C92D2}" type="pres">
      <dgm:prSet presAssocID="{5E50A60C-B30D-4E80-8FEF-6CF5621D6B61}" presName="invisiNode" presStyleLbl="node1" presStyleIdx="3" presStyleCnt="5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A34DA8B6-4BE4-4F58-8F7E-94D9911FA293}" type="pres">
      <dgm:prSet presAssocID="{5E50A60C-B30D-4E80-8FEF-6CF5621D6B61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4552672-BA5B-4B8F-9485-6AC5CDB4F010}" type="pres">
      <dgm:prSet presAssocID="{CA18EC9D-1715-4E92-B029-4634358688F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759964F-6486-4C5C-959E-DF3D79D3CE70}" type="pres">
      <dgm:prSet presAssocID="{2A440309-9483-4844-AB29-F7188F07B134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C17D859-A6B7-449F-8541-9043B2C03583}" type="pres">
      <dgm:prSet presAssocID="{2A440309-9483-4844-AB29-F7188F07B134}" presName="bkgdShape" presStyleLbl="node1" presStyleIdx="4" presStyleCnt="5"/>
      <dgm:spPr/>
      <dgm:t>
        <a:bodyPr/>
        <a:lstStyle/>
        <a:p>
          <a:endParaRPr lang="ru-RU"/>
        </a:p>
      </dgm:t>
    </dgm:pt>
    <dgm:pt modelId="{97EE68B8-026E-4AC8-8167-192529696296}" type="pres">
      <dgm:prSet presAssocID="{2A440309-9483-4844-AB29-F7188F07B134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72542-A006-4389-9905-2E334533497B}" type="pres">
      <dgm:prSet presAssocID="{2A440309-9483-4844-AB29-F7188F07B134}" presName="invisiNode" presStyleLbl="node1" presStyleIdx="4" presStyleCnt="5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7293A1A-C0C9-4316-A6D0-5B91519A5770}" type="pres">
      <dgm:prSet presAssocID="{2A440309-9483-4844-AB29-F7188F07B134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</dgm:ptLst>
  <dgm:cxnLst>
    <dgm:cxn modelId="{43779E72-034E-469B-BC61-757FC79BA51A}" type="presOf" srcId="{9DDCB3B9-A6EA-4EF4-991B-FDC9CEB5248A}" destId="{797F1EF7-9D54-4625-A9FF-E27E6D442733}" srcOrd="1" destOrd="0" presId="urn:microsoft.com/office/officeart/2005/8/layout/hList7#2"/>
    <dgm:cxn modelId="{B645B4C0-4574-40A6-A750-5D203580D146}" type="presOf" srcId="{C3404A5A-D8CA-402E-89EF-A1D74DE377F1}" destId="{91D79275-D229-4E45-B47D-3B18BBFA56B7}" srcOrd="0" destOrd="0" presId="urn:microsoft.com/office/officeart/2005/8/layout/hList7#2"/>
    <dgm:cxn modelId="{9D93CD38-12CE-400D-9323-9A15C5175100}" type="presOf" srcId="{5E50A60C-B30D-4E80-8FEF-6CF5621D6B61}" destId="{39E4351C-A997-427D-AADD-072861AB9DEB}" srcOrd="0" destOrd="0" presId="urn:microsoft.com/office/officeart/2005/8/layout/hList7#2"/>
    <dgm:cxn modelId="{341C649F-DB7A-48D8-86CA-823AD2FC8CB1}" type="presOf" srcId="{2A440309-9483-4844-AB29-F7188F07B134}" destId="{97EE68B8-026E-4AC8-8167-192529696296}" srcOrd="1" destOrd="0" presId="urn:microsoft.com/office/officeart/2005/8/layout/hList7#2"/>
    <dgm:cxn modelId="{AE6F5ED8-56FD-4094-8ABD-E9D15F87635A}" srcId="{C3404A5A-D8CA-402E-89EF-A1D74DE377F1}" destId="{2A440309-9483-4844-AB29-F7188F07B134}" srcOrd="4" destOrd="0" parTransId="{1DE3881F-4BEF-44F3-AF4D-9D30F62E1AC2}" sibTransId="{14D23A2E-D60E-4D91-8A1C-B7F05742B64E}"/>
    <dgm:cxn modelId="{02EAD21D-CF15-40D9-908F-F969864C63F1}" srcId="{C3404A5A-D8CA-402E-89EF-A1D74DE377F1}" destId="{D99E94BD-096E-4838-8EDD-F2A35D66BB7B}" srcOrd="1" destOrd="0" parTransId="{71FF6D19-58D1-48B5-B0C8-7D5A195C0515}" sibTransId="{CA2E2EE9-DF9A-4711-B606-071EF2005D8D}"/>
    <dgm:cxn modelId="{C596EA80-8E5E-4FC5-AED9-168F9B168B56}" type="presOf" srcId="{CA18EC9D-1715-4E92-B029-4634358688FB}" destId="{84552672-BA5B-4B8F-9485-6AC5CDB4F010}" srcOrd="0" destOrd="0" presId="urn:microsoft.com/office/officeart/2005/8/layout/hList7#2"/>
    <dgm:cxn modelId="{E4D433D0-8037-41E0-9361-148E2E5A0C29}" type="presOf" srcId="{6A9D033E-A9F0-4123-AF35-A7B57F6E8306}" destId="{4B9908A0-C6FC-4CE0-B743-20EB1BD33672}" srcOrd="0" destOrd="0" presId="urn:microsoft.com/office/officeart/2005/8/layout/hList7#2"/>
    <dgm:cxn modelId="{03E853D4-C9E9-4304-9328-5DAC5BE200C6}" type="presOf" srcId="{D99E94BD-096E-4838-8EDD-F2A35D66BB7B}" destId="{3CE12C63-32EF-46B1-B91A-3060BF979065}" srcOrd="1" destOrd="0" presId="urn:microsoft.com/office/officeart/2005/8/layout/hList7#2"/>
    <dgm:cxn modelId="{B0BD9158-28F7-4222-85AF-47B05CEBC4C4}" type="presOf" srcId="{CA2E2EE9-DF9A-4711-B606-071EF2005D8D}" destId="{13297CFC-BFA3-4D49-820E-62EB1C71F58D}" srcOrd="0" destOrd="0" presId="urn:microsoft.com/office/officeart/2005/8/layout/hList7#2"/>
    <dgm:cxn modelId="{B18CA5C5-A8FE-402C-B509-70064EE00E18}" type="presOf" srcId="{9DDCB3B9-A6EA-4EF4-991B-FDC9CEB5248A}" destId="{66284939-1157-4749-9064-70B194E54802}" srcOrd="0" destOrd="0" presId="urn:microsoft.com/office/officeart/2005/8/layout/hList7#2"/>
    <dgm:cxn modelId="{D7AE1D59-E8E5-440C-A21C-22B866FBB7D9}" type="presOf" srcId="{D99E94BD-096E-4838-8EDD-F2A35D66BB7B}" destId="{C758F5C8-C987-4147-B996-645A091C42C9}" srcOrd="0" destOrd="0" presId="urn:microsoft.com/office/officeart/2005/8/layout/hList7#2"/>
    <dgm:cxn modelId="{55045A94-EF0B-4F14-A7C4-C40C68D67C8F}" srcId="{C3404A5A-D8CA-402E-89EF-A1D74DE377F1}" destId="{9B1BC083-A1D6-4ED9-8DFB-C5611985168F}" srcOrd="0" destOrd="0" parTransId="{2159982F-6598-4E7C-95AF-B3601CDFF11B}" sibTransId="{6A9D033E-A9F0-4123-AF35-A7B57F6E8306}"/>
    <dgm:cxn modelId="{A81D2C53-93B8-4033-9BD1-CE15E629FDE8}" type="presOf" srcId="{2A440309-9483-4844-AB29-F7188F07B134}" destId="{0C17D859-A6B7-449F-8541-9043B2C03583}" srcOrd="0" destOrd="0" presId="urn:microsoft.com/office/officeart/2005/8/layout/hList7#2"/>
    <dgm:cxn modelId="{3505FEBD-8CB2-49C5-9CFD-FEA276F5F602}" type="presOf" srcId="{9B1BC083-A1D6-4ED9-8DFB-C5611985168F}" destId="{50C1B26A-8960-43E8-A57B-891102E01041}" srcOrd="1" destOrd="0" presId="urn:microsoft.com/office/officeart/2005/8/layout/hList7#2"/>
    <dgm:cxn modelId="{1492C3E6-6007-4E8D-BB7D-0D92BF557F13}" srcId="{C3404A5A-D8CA-402E-89EF-A1D74DE377F1}" destId="{9DDCB3B9-A6EA-4EF4-991B-FDC9CEB5248A}" srcOrd="2" destOrd="0" parTransId="{03ECAE1C-B9B8-47B2-9292-FC426C91C150}" sibTransId="{816D6D8C-F596-4777-82D6-B630230312D3}"/>
    <dgm:cxn modelId="{97224374-0DDF-485B-BE5C-445C902EECC0}" type="presOf" srcId="{5E50A60C-B30D-4E80-8FEF-6CF5621D6B61}" destId="{78E3D9E9-527A-4380-B580-A9B83A5E8176}" srcOrd="1" destOrd="0" presId="urn:microsoft.com/office/officeart/2005/8/layout/hList7#2"/>
    <dgm:cxn modelId="{5FB9D114-4568-4AFC-8F49-4E65F530E859}" srcId="{C3404A5A-D8CA-402E-89EF-A1D74DE377F1}" destId="{5E50A60C-B30D-4E80-8FEF-6CF5621D6B61}" srcOrd="3" destOrd="0" parTransId="{20E32B74-E954-4BC5-9B2B-C52E605118F0}" sibTransId="{CA18EC9D-1715-4E92-B029-4634358688FB}"/>
    <dgm:cxn modelId="{971DE0DC-FE0B-4BF5-AC74-6DA9DF2ECB52}" type="presOf" srcId="{9B1BC083-A1D6-4ED9-8DFB-C5611985168F}" destId="{D32E752D-FF80-4156-B6D3-5723084B5B0A}" srcOrd="0" destOrd="0" presId="urn:microsoft.com/office/officeart/2005/8/layout/hList7#2"/>
    <dgm:cxn modelId="{6452F175-C6D7-4839-90DA-2A4889893A58}" type="presOf" srcId="{816D6D8C-F596-4777-82D6-B630230312D3}" destId="{D7DF568F-937E-4022-829D-7FF8A4258391}" srcOrd="0" destOrd="0" presId="urn:microsoft.com/office/officeart/2005/8/layout/hList7#2"/>
    <dgm:cxn modelId="{861990D8-88D8-43DE-9DF2-AC45695BF4BA}" type="presParOf" srcId="{91D79275-D229-4E45-B47D-3B18BBFA56B7}" destId="{017D735C-E69B-44FB-B3BF-C55CAA32F52D}" srcOrd="0" destOrd="0" presId="urn:microsoft.com/office/officeart/2005/8/layout/hList7#2"/>
    <dgm:cxn modelId="{B0CF6C8C-8707-419E-9AC3-3D647825B130}" type="presParOf" srcId="{91D79275-D229-4E45-B47D-3B18BBFA56B7}" destId="{6B80D94B-3B36-49A2-98B3-C374F287D1EE}" srcOrd="1" destOrd="0" presId="urn:microsoft.com/office/officeart/2005/8/layout/hList7#2"/>
    <dgm:cxn modelId="{C5648AD2-4F54-4311-9AA4-B8EED6226539}" type="presParOf" srcId="{6B80D94B-3B36-49A2-98B3-C374F287D1EE}" destId="{16C1936D-0C93-4EC2-AAF8-4D1C4FFAFAAB}" srcOrd="0" destOrd="0" presId="urn:microsoft.com/office/officeart/2005/8/layout/hList7#2"/>
    <dgm:cxn modelId="{71CDD19D-BB9F-4B36-8709-A1E2C5D5F593}" type="presParOf" srcId="{16C1936D-0C93-4EC2-AAF8-4D1C4FFAFAAB}" destId="{D32E752D-FF80-4156-B6D3-5723084B5B0A}" srcOrd="0" destOrd="0" presId="urn:microsoft.com/office/officeart/2005/8/layout/hList7#2"/>
    <dgm:cxn modelId="{3ECDE010-1CE6-44C2-BD18-4B5ACDE38441}" type="presParOf" srcId="{16C1936D-0C93-4EC2-AAF8-4D1C4FFAFAAB}" destId="{50C1B26A-8960-43E8-A57B-891102E01041}" srcOrd="1" destOrd="0" presId="urn:microsoft.com/office/officeart/2005/8/layout/hList7#2"/>
    <dgm:cxn modelId="{7FCDD7EF-4329-47AD-8538-AF2A1BE21A32}" type="presParOf" srcId="{16C1936D-0C93-4EC2-AAF8-4D1C4FFAFAAB}" destId="{79799A16-CD34-4FDC-AA8F-C3FF8790FF15}" srcOrd="2" destOrd="0" presId="urn:microsoft.com/office/officeart/2005/8/layout/hList7#2"/>
    <dgm:cxn modelId="{44A2C524-B0EC-4CCD-9480-7B999EED15F1}" type="presParOf" srcId="{16C1936D-0C93-4EC2-AAF8-4D1C4FFAFAAB}" destId="{6858C4D8-AB1F-4D70-AD30-82FE60FDA38B}" srcOrd="3" destOrd="0" presId="urn:microsoft.com/office/officeart/2005/8/layout/hList7#2"/>
    <dgm:cxn modelId="{F341B0A4-37DA-4F15-8DD6-BE5CAFAF9058}" type="presParOf" srcId="{6B80D94B-3B36-49A2-98B3-C374F287D1EE}" destId="{4B9908A0-C6FC-4CE0-B743-20EB1BD33672}" srcOrd="1" destOrd="0" presId="urn:microsoft.com/office/officeart/2005/8/layout/hList7#2"/>
    <dgm:cxn modelId="{BB0C1606-3FFB-4C05-BECD-2EB36AFF51F8}" type="presParOf" srcId="{6B80D94B-3B36-49A2-98B3-C374F287D1EE}" destId="{35C5F232-4FF8-498D-A72A-809CA5C7EAA7}" srcOrd="2" destOrd="0" presId="urn:microsoft.com/office/officeart/2005/8/layout/hList7#2"/>
    <dgm:cxn modelId="{22EB9681-BF6B-4F23-A275-2F955531AEE6}" type="presParOf" srcId="{35C5F232-4FF8-498D-A72A-809CA5C7EAA7}" destId="{C758F5C8-C987-4147-B996-645A091C42C9}" srcOrd="0" destOrd="0" presId="urn:microsoft.com/office/officeart/2005/8/layout/hList7#2"/>
    <dgm:cxn modelId="{DE3BBE85-3E47-4CF8-BC5A-A4EA11C1B008}" type="presParOf" srcId="{35C5F232-4FF8-498D-A72A-809CA5C7EAA7}" destId="{3CE12C63-32EF-46B1-B91A-3060BF979065}" srcOrd="1" destOrd="0" presId="urn:microsoft.com/office/officeart/2005/8/layout/hList7#2"/>
    <dgm:cxn modelId="{5B59D7F2-526F-48EB-99D7-D108679B5D20}" type="presParOf" srcId="{35C5F232-4FF8-498D-A72A-809CA5C7EAA7}" destId="{CA63DBCD-6A08-4BDB-879D-A6A7ECD8C594}" srcOrd="2" destOrd="0" presId="urn:microsoft.com/office/officeart/2005/8/layout/hList7#2"/>
    <dgm:cxn modelId="{726D5B1E-AC13-4F8E-9914-F289B5A0A994}" type="presParOf" srcId="{35C5F232-4FF8-498D-A72A-809CA5C7EAA7}" destId="{BCC35E9C-ABD3-4A7D-8032-4ABC68B7EC5C}" srcOrd="3" destOrd="0" presId="urn:microsoft.com/office/officeart/2005/8/layout/hList7#2"/>
    <dgm:cxn modelId="{6A922D00-B9EB-4A1E-87C0-D0F42AF30F36}" type="presParOf" srcId="{6B80D94B-3B36-49A2-98B3-C374F287D1EE}" destId="{13297CFC-BFA3-4D49-820E-62EB1C71F58D}" srcOrd="3" destOrd="0" presId="urn:microsoft.com/office/officeart/2005/8/layout/hList7#2"/>
    <dgm:cxn modelId="{BFD2CB03-982C-4A02-9F8A-95275B26EF60}" type="presParOf" srcId="{6B80D94B-3B36-49A2-98B3-C374F287D1EE}" destId="{C1C461E2-E64E-4306-9472-32D7CFEA4909}" srcOrd="4" destOrd="0" presId="urn:microsoft.com/office/officeart/2005/8/layout/hList7#2"/>
    <dgm:cxn modelId="{EA1940D5-153E-4DC5-A5F9-0A77624CDDC6}" type="presParOf" srcId="{C1C461E2-E64E-4306-9472-32D7CFEA4909}" destId="{66284939-1157-4749-9064-70B194E54802}" srcOrd="0" destOrd="0" presId="urn:microsoft.com/office/officeart/2005/8/layout/hList7#2"/>
    <dgm:cxn modelId="{86A7DD28-C3B0-4050-9584-C09BF7DDE303}" type="presParOf" srcId="{C1C461E2-E64E-4306-9472-32D7CFEA4909}" destId="{797F1EF7-9D54-4625-A9FF-E27E6D442733}" srcOrd="1" destOrd="0" presId="urn:microsoft.com/office/officeart/2005/8/layout/hList7#2"/>
    <dgm:cxn modelId="{448DC905-DAB9-4AB9-9307-06C69424E737}" type="presParOf" srcId="{C1C461E2-E64E-4306-9472-32D7CFEA4909}" destId="{241E2FCB-4639-489B-9822-1666989678A4}" srcOrd="2" destOrd="0" presId="urn:microsoft.com/office/officeart/2005/8/layout/hList7#2"/>
    <dgm:cxn modelId="{0B5FC939-D712-4237-A841-B700B3061DD3}" type="presParOf" srcId="{C1C461E2-E64E-4306-9472-32D7CFEA4909}" destId="{D4455106-143C-4E0F-BF88-B40487C6C543}" srcOrd="3" destOrd="0" presId="urn:microsoft.com/office/officeart/2005/8/layout/hList7#2"/>
    <dgm:cxn modelId="{39E57C8C-2509-4019-85B6-5A2D5BA71237}" type="presParOf" srcId="{6B80D94B-3B36-49A2-98B3-C374F287D1EE}" destId="{D7DF568F-937E-4022-829D-7FF8A4258391}" srcOrd="5" destOrd="0" presId="urn:microsoft.com/office/officeart/2005/8/layout/hList7#2"/>
    <dgm:cxn modelId="{589CE685-2DCB-4E91-B5A7-724BAF258866}" type="presParOf" srcId="{6B80D94B-3B36-49A2-98B3-C374F287D1EE}" destId="{1BC97F09-360B-46BD-BB43-DC445C02BAE5}" srcOrd="6" destOrd="0" presId="urn:microsoft.com/office/officeart/2005/8/layout/hList7#2"/>
    <dgm:cxn modelId="{F588900D-D615-4C0B-812D-9383EC642BA8}" type="presParOf" srcId="{1BC97F09-360B-46BD-BB43-DC445C02BAE5}" destId="{39E4351C-A997-427D-AADD-072861AB9DEB}" srcOrd="0" destOrd="0" presId="urn:microsoft.com/office/officeart/2005/8/layout/hList7#2"/>
    <dgm:cxn modelId="{A49120BD-27A9-4FCD-817F-7525BBDCA91D}" type="presParOf" srcId="{1BC97F09-360B-46BD-BB43-DC445C02BAE5}" destId="{78E3D9E9-527A-4380-B580-A9B83A5E8176}" srcOrd="1" destOrd="0" presId="urn:microsoft.com/office/officeart/2005/8/layout/hList7#2"/>
    <dgm:cxn modelId="{E16C3BEF-8A30-4999-9914-BE361C1C2498}" type="presParOf" srcId="{1BC97F09-360B-46BD-BB43-DC445C02BAE5}" destId="{B44755C9-9CC3-4CDB-8B63-4AED802C92D2}" srcOrd="2" destOrd="0" presId="urn:microsoft.com/office/officeart/2005/8/layout/hList7#2"/>
    <dgm:cxn modelId="{4C8CD008-FF64-40F0-889C-6A03D587202F}" type="presParOf" srcId="{1BC97F09-360B-46BD-BB43-DC445C02BAE5}" destId="{A34DA8B6-4BE4-4F58-8F7E-94D9911FA293}" srcOrd="3" destOrd="0" presId="urn:microsoft.com/office/officeart/2005/8/layout/hList7#2"/>
    <dgm:cxn modelId="{A227899A-489F-44FD-96C0-A8A549754211}" type="presParOf" srcId="{6B80D94B-3B36-49A2-98B3-C374F287D1EE}" destId="{84552672-BA5B-4B8F-9485-6AC5CDB4F010}" srcOrd="7" destOrd="0" presId="urn:microsoft.com/office/officeart/2005/8/layout/hList7#2"/>
    <dgm:cxn modelId="{D1F7AF90-B14A-42FC-BA8E-F27FE3150609}" type="presParOf" srcId="{6B80D94B-3B36-49A2-98B3-C374F287D1EE}" destId="{E759964F-6486-4C5C-959E-DF3D79D3CE70}" srcOrd="8" destOrd="0" presId="urn:microsoft.com/office/officeart/2005/8/layout/hList7#2"/>
    <dgm:cxn modelId="{408DD631-C021-4F50-8DF1-5E070A9071F0}" type="presParOf" srcId="{E759964F-6486-4C5C-959E-DF3D79D3CE70}" destId="{0C17D859-A6B7-449F-8541-9043B2C03583}" srcOrd="0" destOrd="0" presId="urn:microsoft.com/office/officeart/2005/8/layout/hList7#2"/>
    <dgm:cxn modelId="{F73B3266-526B-4393-8BFC-6A72BE1408AA}" type="presParOf" srcId="{E759964F-6486-4C5C-959E-DF3D79D3CE70}" destId="{97EE68B8-026E-4AC8-8167-192529696296}" srcOrd="1" destOrd="0" presId="urn:microsoft.com/office/officeart/2005/8/layout/hList7#2"/>
    <dgm:cxn modelId="{03E5AA81-C05B-46A7-81E6-752F036B3EF9}" type="presParOf" srcId="{E759964F-6486-4C5C-959E-DF3D79D3CE70}" destId="{0D072542-A006-4389-9905-2E334533497B}" srcOrd="2" destOrd="0" presId="urn:microsoft.com/office/officeart/2005/8/layout/hList7#2"/>
    <dgm:cxn modelId="{13B35BCC-74E4-445D-B6BE-1EADDE639AF4}" type="presParOf" srcId="{E759964F-6486-4C5C-959E-DF3D79D3CE70}" destId="{B7293A1A-C0C9-4316-A6D0-5B91519A5770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AA84A3-1C77-4B28-BC80-86E88FCB266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EFB32CF-C208-47B2-9C09-755457C6E3B3}">
      <dgm:prSet phldrT="[Текст]"/>
      <dgm:spPr>
        <a:solidFill>
          <a:srgbClr val="FD5E00"/>
        </a:solidFill>
      </dgm:spPr>
      <dgm:t>
        <a:bodyPr/>
        <a:lstStyle/>
        <a:p>
          <a:r>
            <a:rPr lang="ru-RU" b="1" dirty="0"/>
            <a:t>РАЗМЕЩЕНИЕ </a:t>
          </a:r>
        </a:p>
        <a:p>
          <a:r>
            <a:rPr lang="ru-RU" b="1" dirty="0"/>
            <a:t>КОНКУРСНЫХ   СПИСКОВ</a:t>
          </a:r>
        </a:p>
      </dgm:t>
    </dgm:pt>
    <dgm:pt modelId="{0FCB9E38-0BA5-4381-B25C-971E83A6A88E}" type="parTrans" cxnId="{881E49DB-D634-49EA-81C0-2F6B65422DF5}">
      <dgm:prSet/>
      <dgm:spPr/>
      <dgm:t>
        <a:bodyPr/>
        <a:lstStyle/>
        <a:p>
          <a:endParaRPr lang="ru-RU"/>
        </a:p>
      </dgm:t>
    </dgm:pt>
    <dgm:pt modelId="{6FD2A1D7-5C8B-4CE3-B9EF-5E0D89C90A82}" type="sibTrans" cxnId="{881E49DB-D634-49EA-81C0-2F6B65422DF5}">
      <dgm:prSet/>
      <dgm:spPr>
        <a:solidFill>
          <a:srgbClr val="FD5E00"/>
        </a:solidFill>
      </dgm:spPr>
      <dgm:t>
        <a:bodyPr/>
        <a:lstStyle/>
        <a:p>
          <a:endParaRPr lang="ru-RU"/>
        </a:p>
      </dgm:t>
    </dgm:pt>
    <dgm:pt modelId="{3A896A8D-0F4B-4C1B-AC7A-12F6C96C0C1D}">
      <dgm:prSet phldrT="[Текст]"/>
      <dgm:spPr>
        <a:solidFill>
          <a:srgbClr val="FD5E00"/>
        </a:solidFill>
      </dgm:spPr>
      <dgm:t>
        <a:bodyPr/>
        <a:lstStyle/>
        <a:p>
          <a:r>
            <a:rPr lang="ru-RU" b="1" dirty="0"/>
            <a:t>ПРЕДОСТАВЛЕНИЕ ОРИГИНАЛА </a:t>
          </a:r>
        </a:p>
      </dgm:t>
    </dgm:pt>
    <dgm:pt modelId="{703249E0-FB52-4624-9176-DCC3A4856B87}" type="parTrans" cxnId="{6BD1A7C8-07A4-4ADA-A785-92D7BC7F5723}">
      <dgm:prSet/>
      <dgm:spPr/>
      <dgm:t>
        <a:bodyPr/>
        <a:lstStyle/>
        <a:p>
          <a:endParaRPr lang="ru-RU"/>
        </a:p>
      </dgm:t>
    </dgm:pt>
    <dgm:pt modelId="{687041B4-31B0-4C29-AE44-8487FE59C5F0}" type="sibTrans" cxnId="{6BD1A7C8-07A4-4ADA-A785-92D7BC7F5723}">
      <dgm:prSet/>
      <dgm:spPr>
        <a:solidFill>
          <a:srgbClr val="FD5E00"/>
        </a:solidFill>
      </dgm:spPr>
      <dgm:t>
        <a:bodyPr/>
        <a:lstStyle/>
        <a:p>
          <a:endParaRPr lang="ru-RU"/>
        </a:p>
      </dgm:t>
    </dgm:pt>
    <dgm:pt modelId="{8F6FBA1C-F4CF-4120-B4AC-26A7406A3BE3}">
      <dgm:prSet phldrT="[Текст]"/>
      <dgm:spPr>
        <a:solidFill>
          <a:srgbClr val="FD5E00"/>
        </a:solidFill>
      </dgm:spPr>
      <dgm:t>
        <a:bodyPr/>
        <a:lstStyle/>
        <a:p>
          <a:r>
            <a:rPr lang="ru-RU" b="1" dirty="0"/>
            <a:t>ПРИКАЗ О ЗАЧИСЛЕНИИ</a:t>
          </a:r>
        </a:p>
      </dgm:t>
    </dgm:pt>
    <dgm:pt modelId="{060C70DA-12BD-4771-9889-CC048A1EDCB4}" type="parTrans" cxnId="{ABFE1AA1-2541-4536-B161-4D03516F88C4}">
      <dgm:prSet/>
      <dgm:spPr/>
      <dgm:t>
        <a:bodyPr/>
        <a:lstStyle/>
        <a:p>
          <a:endParaRPr lang="ru-RU"/>
        </a:p>
      </dgm:t>
    </dgm:pt>
    <dgm:pt modelId="{49F8FC36-4DF2-4AB7-9F6E-3238CA581215}" type="sibTrans" cxnId="{ABFE1AA1-2541-4536-B161-4D03516F88C4}">
      <dgm:prSet/>
      <dgm:spPr/>
      <dgm:t>
        <a:bodyPr/>
        <a:lstStyle/>
        <a:p>
          <a:endParaRPr lang="ru-RU"/>
        </a:p>
      </dgm:t>
    </dgm:pt>
    <dgm:pt modelId="{074A04CC-0055-405A-91C7-4F8AB9FB43BC}" type="pres">
      <dgm:prSet presAssocID="{99AA84A3-1C77-4B28-BC80-86E88FCB2669}" presName="Name0" presStyleCnt="0">
        <dgm:presLayoutVars>
          <dgm:dir/>
          <dgm:resizeHandles val="exact"/>
        </dgm:presLayoutVars>
      </dgm:prSet>
      <dgm:spPr/>
    </dgm:pt>
    <dgm:pt modelId="{353B3ECB-660E-44D2-8428-6F4120FE0DA9}" type="pres">
      <dgm:prSet presAssocID="{CEFB32CF-C208-47B2-9C09-755457C6E3B3}" presName="node" presStyleLbl="node1" presStyleIdx="0" presStyleCnt="3" custLinFactNeighborY="1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57F2F-B0E2-41E2-BFE8-7529285088FE}" type="pres">
      <dgm:prSet presAssocID="{6FD2A1D7-5C8B-4CE3-B9EF-5E0D89C90A82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8EC90B1-7263-4231-B2B5-4A5367DB9B04}" type="pres">
      <dgm:prSet presAssocID="{6FD2A1D7-5C8B-4CE3-B9EF-5E0D89C90A82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5A38FE1C-2010-4914-A317-2EED8E02B557}" type="pres">
      <dgm:prSet presAssocID="{3A896A8D-0F4B-4C1B-AC7A-12F6C96C0C1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C13D2-80A2-467E-B830-B90EB62EACE9}" type="pres">
      <dgm:prSet presAssocID="{687041B4-31B0-4C29-AE44-8487FE59C5F0}" presName="sibTrans" presStyleLbl="sibTrans2D1" presStyleIdx="1" presStyleCnt="2"/>
      <dgm:spPr/>
      <dgm:t>
        <a:bodyPr/>
        <a:lstStyle/>
        <a:p>
          <a:endParaRPr lang="ru-RU"/>
        </a:p>
      </dgm:t>
    </dgm:pt>
    <dgm:pt modelId="{B1F769E1-C941-40A2-999B-E0E115D98857}" type="pres">
      <dgm:prSet presAssocID="{687041B4-31B0-4C29-AE44-8487FE59C5F0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C6DB7746-D447-487D-AC75-AE687D098C86}" type="pres">
      <dgm:prSet presAssocID="{8F6FBA1C-F4CF-4120-B4AC-26A7406A3BE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B7B3A6-2F66-4932-A59D-7807F20EDDCC}" type="presOf" srcId="{6FD2A1D7-5C8B-4CE3-B9EF-5E0D89C90A82}" destId="{98EC90B1-7263-4231-B2B5-4A5367DB9B04}" srcOrd="1" destOrd="0" presId="urn:microsoft.com/office/officeart/2005/8/layout/process1"/>
    <dgm:cxn modelId="{881E49DB-D634-49EA-81C0-2F6B65422DF5}" srcId="{99AA84A3-1C77-4B28-BC80-86E88FCB2669}" destId="{CEFB32CF-C208-47B2-9C09-755457C6E3B3}" srcOrd="0" destOrd="0" parTransId="{0FCB9E38-0BA5-4381-B25C-971E83A6A88E}" sibTransId="{6FD2A1D7-5C8B-4CE3-B9EF-5E0D89C90A82}"/>
    <dgm:cxn modelId="{89E279AB-1543-4A9D-B7E8-3BC035F2D8B2}" type="presOf" srcId="{6FD2A1D7-5C8B-4CE3-B9EF-5E0D89C90A82}" destId="{B7657F2F-B0E2-41E2-BFE8-7529285088FE}" srcOrd="0" destOrd="0" presId="urn:microsoft.com/office/officeart/2005/8/layout/process1"/>
    <dgm:cxn modelId="{1F8F261C-EF5A-4416-B8C9-A8618E3874C5}" type="presOf" srcId="{3A896A8D-0F4B-4C1B-AC7A-12F6C96C0C1D}" destId="{5A38FE1C-2010-4914-A317-2EED8E02B557}" srcOrd="0" destOrd="0" presId="urn:microsoft.com/office/officeart/2005/8/layout/process1"/>
    <dgm:cxn modelId="{ABFE1AA1-2541-4536-B161-4D03516F88C4}" srcId="{99AA84A3-1C77-4B28-BC80-86E88FCB2669}" destId="{8F6FBA1C-F4CF-4120-B4AC-26A7406A3BE3}" srcOrd="2" destOrd="0" parTransId="{060C70DA-12BD-4771-9889-CC048A1EDCB4}" sibTransId="{49F8FC36-4DF2-4AB7-9F6E-3238CA581215}"/>
    <dgm:cxn modelId="{BA53C06E-B6A2-4F6D-BD90-E6F6E48D2335}" type="presOf" srcId="{99AA84A3-1C77-4B28-BC80-86E88FCB2669}" destId="{074A04CC-0055-405A-91C7-4F8AB9FB43BC}" srcOrd="0" destOrd="0" presId="urn:microsoft.com/office/officeart/2005/8/layout/process1"/>
    <dgm:cxn modelId="{7F52F5AD-7AFE-4A4C-9EC2-C4044100DB62}" type="presOf" srcId="{CEFB32CF-C208-47B2-9C09-755457C6E3B3}" destId="{353B3ECB-660E-44D2-8428-6F4120FE0DA9}" srcOrd="0" destOrd="0" presId="urn:microsoft.com/office/officeart/2005/8/layout/process1"/>
    <dgm:cxn modelId="{1A010840-4A0D-46AA-B83C-CC885D274B32}" type="presOf" srcId="{8F6FBA1C-F4CF-4120-B4AC-26A7406A3BE3}" destId="{C6DB7746-D447-487D-AC75-AE687D098C86}" srcOrd="0" destOrd="0" presId="urn:microsoft.com/office/officeart/2005/8/layout/process1"/>
    <dgm:cxn modelId="{6BD1A7C8-07A4-4ADA-A785-92D7BC7F5723}" srcId="{99AA84A3-1C77-4B28-BC80-86E88FCB2669}" destId="{3A896A8D-0F4B-4C1B-AC7A-12F6C96C0C1D}" srcOrd="1" destOrd="0" parTransId="{703249E0-FB52-4624-9176-DCC3A4856B87}" sibTransId="{687041B4-31B0-4C29-AE44-8487FE59C5F0}"/>
    <dgm:cxn modelId="{4CA76338-45C0-4398-B82C-C0CD535BD8B5}" type="presOf" srcId="{687041B4-31B0-4C29-AE44-8487FE59C5F0}" destId="{B1F769E1-C941-40A2-999B-E0E115D98857}" srcOrd="1" destOrd="0" presId="urn:microsoft.com/office/officeart/2005/8/layout/process1"/>
    <dgm:cxn modelId="{2493703B-CAC8-4960-833F-41867D753782}" type="presOf" srcId="{687041B4-31B0-4C29-AE44-8487FE59C5F0}" destId="{6E1C13D2-80A2-467E-B830-B90EB62EACE9}" srcOrd="0" destOrd="0" presId="urn:microsoft.com/office/officeart/2005/8/layout/process1"/>
    <dgm:cxn modelId="{21A456F9-365B-42CB-A2B5-16923E2D23CA}" type="presParOf" srcId="{074A04CC-0055-405A-91C7-4F8AB9FB43BC}" destId="{353B3ECB-660E-44D2-8428-6F4120FE0DA9}" srcOrd="0" destOrd="0" presId="urn:microsoft.com/office/officeart/2005/8/layout/process1"/>
    <dgm:cxn modelId="{8AADD3E4-3C49-4602-9B41-909214E3E9CC}" type="presParOf" srcId="{074A04CC-0055-405A-91C7-4F8AB9FB43BC}" destId="{B7657F2F-B0E2-41E2-BFE8-7529285088FE}" srcOrd="1" destOrd="0" presId="urn:microsoft.com/office/officeart/2005/8/layout/process1"/>
    <dgm:cxn modelId="{B1AEEBF7-C83C-42AB-882A-0C44628A3381}" type="presParOf" srcId="{B7657F2F-B0E2-41E2-BFE8-7529285088FE}" destId="{98EC90B1-7263-4231-B2B5-4A5367DB9B04}" srcOrd="0" destOrd="0" presId="urn:microsoft.com/office/officeart/2005/8/layout/process1"/>
    <dgm:cxn modelId="{646DF633-826A-4C33-A720-E3C895FF85B9}" type="presParOf" srcId="{074A04CC-0055-405A-91C7-4F8AB9FB43BC}" destId="{5A38FE1C-2010-4914-A317-2EED8E02B557}" srcOrd="2" destOrd="0" presId="urn:microsoft.com/office/officeart/2005/8/layout/process1"/>
    <dgm:cxn modelId="{04E5C2BA-D624-4E27-8D36-8812E50D875C}" type="presParOf" srcId="{074A04CC-0055-405A-91C7-4F8AB9FB43BC}" destId="{6E1C13D2-80A2-467E-B830-B90EB62EACE9}" srcOrd="3" destOrd="0" presId="urn:microsoft.com/office/officeart/2005/8/layout/process1"/>
    <dgm:cxn modelId="{82C8F3E4-BF5F-4E10-AEBE-08D29455E645}" type="presParOf" srcId="{6E1C13D2-80A2-467E-B830-B90EB62EACE9}" destId="{B1F769E1-C941-40A2-999B-E0E115D98857}" srcOrd="0" destOrd="0" presId="urn:microsoft.com/office/officeart/2005/8/layout/process1"/>
    <dgm:cxn modelId="{8DF569CE-4585-4AA3-B9F3-8D63C4643EDA}" type="presParOf" srcId="{074A04CC-0055-405A-91C7-4F8AB9FB43BC}" destId="{C6DB7746-D447-487D-AC75-AE687D098C8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AA84A3-1C77-4B28-BC80-86E88FCB266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EFB32CF-C208-47B2-9C09-755457C6E3B3}">
      <dgm:prSet phldrT="[Текст]"/>
      <dgm:spPr>
        <a:solidFill>
          <a:srgbClr val="215BA7"/>
        </a:solidFill>
        <a:ln>
          <a:solidFill>
            <a:srgbClr val="215BA7"/>
          </a:solidFill>
        </a:ln>
      </dgm:spPr>
      <dgm:t>
        <a:bodyPr/>
        <a:lstStyle/>
        <a:p>
          <a:r>
            <a:rPr lang="ru-RU" b="1" dirty="0"/>
            <a:t>РАЗМЕЩЕНИЕ </a:t>
          </a:r>
        </a:p>
        <a:p>
          <a:r>
            <a:rPr lang="ru-RU" b="1" dirty="0"/>
            <a:t>КОНКУРСНЫХ   СПИСКОВ</a:t>
          </a:r>
        </a:p>
      </dgm:t>
    </dgm:pt>
    <dgm:pt modelId="{0FCB9E38-0BA5-4381-B25C-971E83A6A88E}" type="parTrans" cxnId="{881E49DB-D634-49EA-81C0-2F6B65422DF5}">
      <dgm:prSet/>
      <dgm:spPr/>
      <dgm:t>
        <a:bodyPr/>
        <a:lstStyle/>
        <a:p>
          <a:endParaRPr lang="ru-RU"/>
        </a:p>
      </dgm:t>
    </dgm:pt>
    <dgm:pt modelId="{6FD2A1D7-5C8B-4CE3-B9EF-5E0D89C90A82}" type="sibTrans" cxnId="{881E49DB-D634-49EA-81C0-2F6B65422DF5}">
      <dgm:prSet/>
      <dgm:spPr>
        <a:solidFill>
          <a:srgbClr val="215BA7"/>
        </a:solidFill>
      </dgm:spPr>
      <dgm:t>
        <a:bodyPr/>
        <a:lstStyle/>
        <a:p>
          <a:endParaRPr lang="ru-RU"/>
        </a:p>
      </dgm:t>
    </dgm:pt>
    <dgm:pt modelId="{3A896A8D-0F4B-4C1B-AC7A-12F6C96C0C1D}">
      <dgm:prSet phldrT="[Текст]"/>
      <dgm:spPr>
        <a:solidFill>
          <a:srgbClr val="215BA7"/>
        </a:solidFill>
        <a:ln>
          <a:solidFill>
            <a:srgbClr val="215BA7"/>
          </a:solidFill>
        </a:ln>
      </dgm:spPr>
      <dgm:t>
        <a:bodyPr/>
        <a:lstStyle/>
        <a:p>
          <a:r>
            <a:rPr lang="ru-RU" b="1" dirty="0"/>
            <a:t>ПРЕДОСТАВЛЕНИЕ ОРИГИНАЛА</a:t>
          </a:r>
        </a:p>
      </dgm:t>
    </dgm:pt>
    <dgm:pt modelId="{703249E0-FB52-4624-9176-DCC3A4856B87}" type="parTrans" cxnId="{6BD1A7C8-07A4-4ADA-A785-92D7BC7F5723}">
      <dgm:prSet/>
      <dgm:spPr/>
      <dgm:t>
        <a:bodyPr/>
        <a:lstStyle/>
        <a:p>
          <a:endParaRPr lang="ru-RU"/>
        </a:p>
      </dgm:t>
    </dgm:pt>
    <dgm:pt modelId="{687041B4-31B0-4C29-AE44-8487FE59C5F0}" type="sibTrans" cxnId="{6BD1A7C8-07A4-4ADA-A785-92D7BC7F5723}">
      <dgm:prSet/>
      <dgm:spPr>
        <a:solidFill>
          <a:srgbClr val="215BA7"/>
        </a:solidFill>
      </dgm:spPr>
      <dgm:t>
        <a:bodyPr/>
        <a:lstStyle/>
        <a:p>
          <a:endParaRPr lang="ru-RU"/>
        </a:p>
      </dgm:t>
    </dgm:pt>
    <dgm:pt modelId="{8F6FBA1C-F4CF-4120-B4AC-26A7406A3BE3}">
      <dgm:prSet phldrT="[Текст]"/>
      <dgm:spPr>
        <a:solidFill>
          <a:srgbClr val="215BA7"/>
        </a:solidFill>
        <a:ln>
          <a:solidFill>
            <a:srgbClr val="215BA7"/>
          </a:solidFill>
        </a:ln>
      </dgm:spPr>
      <dgm:t>
        <a:bodyPr/>
        <a:lstStyle/>
        <a:p>
          <a:r>
            <a:rPr lang="ru-RU" b="1" dirty="0"/>
            <a:t>ПРИКАЗ О ЗАЧИСЛЕНИИ</a:t>
          </a:r>
        </a:p>
      </dgm:t>
    </dgm:pt>
    <dgm:pt modelId="{060C70DA-12BD-4771-9889-CC048A1EDCB4}" type="parTrans" cxnId="{ABFE1AA1-2541-4536-B161-4D03516F88C4}">
      <dgm:prSet/>
      <dgm:spPr/>
      <dgm:t>
        <a:bodyPr/>
        <a:lstStyle/>
        <a:p>
          <a:endParaRPr lang="ru-RU"/>
        </a:p>
      </dgm:t>
    </dgm:pt>
    <dgm:pt modelId="{49F8FC36-4DF2-4AB7-9F6E-3238CA581215}" type="sibTrans" cxnId="{ABFE1AA1-2541-4536-B161-4D03516F88C4}">
      <dgm:prSet/>
      <dgm:spPr/>
      <dgm:t>
        <a:bodyPr/>
        <a:lstStyle/>
        <a:p>
          <a:endParaRPr lang="ru-RU"/>
        </a:p>
      </dgm:t>
    </dgm:pt>
    <dgm:pt modelId="{074A04CC-0055-405A-91C7-4F8AB9FB43BC}" type="pres">
      <dgm:prSet presAssocID="{99AA84A3-1C77-4B28-BC80-86E88FCB2669}" presName="Name0" presStyleCnt="0">
        <dgm:presLayoutVars>
          <dgm:dir/>
          <dgm:resizeHandles val="exact"/>
        </dgm:presLayoutVars>
      </dgm:prSet>
      <dgm:spPr/>
    </dgm:pt>
    <dgm:pt modelId="{353B3ECB-660E-44D2-8428-6F4120FE0DA9}" type="pres">
      <dgm:prSet presAssocID="{CEFB32CF-C208-47B2-9C09-755457C6E3B3}" presName="node" presStyleLbl="node1" presStyleIdx="0" presStyleCnt="3" custLinFactNeighborY="1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57F2F-B0E2-41E2-BFE8-7529285088FE}" type="pres">
      <dgm:prSet presAssocID="{6FD2A1D7-5C8B-4CE3-B9EF-5E0D89C90A82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8EC90B1-7263-4231-B2B5-4A5367DB9B04}" type="pres">
      <dgm:prSet presAssocID="{6FD2A1D7-5C8B-4CE3-B9EF-5E0D89C90A82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5A38FE1C-2010-4914-A317-2EED8E02B557}" type="pres">
      <dgm:prSet presAssocID="{3A896A8D-0F4B-4C1B-AC7A-12F6C96C0C1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C13D2-80A2-467E-B830-B90EB62EACE9}" type="pres">
      <dgm:prSet presAssocID="{687041B4-31B0-4C29-AE44-8487FE59C5F0}" presName="sibTrans" presStyleLbl="sibTrans2D1" presStyleIdx="1" presStyleCnt="2"/>
      <dgm:spPr/>
      <dgm:t>
        <a:bodyPr/>
        <a:lstStyle/>
        <a:p>
          <a:endParaRPr lang="ru-RU"/>
        </a:p>
      </dgm:t>
    </dgm:pt>
    <dgm:pt modelId="{B1F769E1-C941-40A2-999B-E0E115D98857}" type="pres">
      <dgm:prSet presAssocID="{687041B4-31B0-4C29-AE44-8487FE59C5F0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C6DB7746-D447-487D-AC75-AE687D098C86}" type="pres">
      <dgm:prSet presAssocID="{8F6FBA1C-F4CF-4120-B4AC-26A7406A3BE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ADA425-5F26-4AB3-97C4-E7CAB82311A7}" type="presOf" srcId="{6FD2A1D7-5C8B-4CE3-B9EF-5E0D89C90A82}" destId="{B7657F2F-B0E2-41E2-BFE8-7529285088FE}" srcOrd="0" destOrd="0" presId="urn:microsoft.com/office/officeart/2005/8/layout/process1"/>
    <dgm:cxn modelId="{2E81E769-3DCC-4D46-A95A-FC5A52EFC829}" type="presOf" srcId="{6FD2A1D7-5C8B-4CE3-B9EF-5E0D89C90A82}" destId="{98EC90B1-7263-4231-B2B5-4A5367DB9B04}" srcOrd="1" destOrd="0" presId="urn:microsoft.com/office/officeart/2005/8/layout/process1"/>
    <dgm:cxn modelId="{CCB529F5-FD64-4CB5-94E4-00478796985B}" type="presOf" srcId="{687041B4-31B0-4C29-AE44-8487FE59C5F0}" destId="{6E1C13D2-80A2-467E-B830-B90EB62EACE9}" srcOrd="0" destOrd="0" presId="urn:microsoft.com/office/officeart/2005/8/layout/process1"/>
    <dgm:cxn modelId="{881E49DB-D634-49EA-81C0-2F6B65422DF5}" srcId="{99AA84A3-1C77-4B28-BC80-86E88FCB2669}" destId="{CEFB32CF-C208-47B2-9C09-755457C6E3B3}" srcOrd="0" destOrd="0" parTransId="{0FCB9E38-0BA5-4381-B25C-971E83A6A88E}" sibTransId="{6FD2A1D7-5C8B-4CE3-B9EF-5E0D89C90A82}"/>
    <dgm:cxn modelId="{24BD0428-0DD6-453B-83CE-DB6D4AEDF363}" type="presOf" srcId="{3A896A8D-0F4B-4C1B-AC7A-12F6C96C0C1D}" destId="{5A38FE1C-2010-4914-A317-2EED8E02B557}" srcOrd="0" destOrd="0" presId="urn:microsoft.com/office/officeart/2005/8/layout/process1"/>
    <dgm:cxn modelId="{ABFE1AA1-2541-4536-B161-4D03516F88C4}" srcId="{99AA84A3-1C77-4B28-BC80-86E88FCB2669}" destId="{8F6FBA1C-F4CF-4120-B4AC-26A7406A3BE3}" srcOrd="2" destOrd="0" parTransId="{060C70DA-12BD-4771-9889-CC048A1EDCB4}" sibTransId="{49F8FC36-4DF2-4AB7-9F6E-3238CA581215}"/>
    <dgm:cxn modelId="{BF6C3E5C-5140-4298-B700-5808EB04343F}" type="presOf" srcId="{CEFB32CF-C208-47B2-9C09-755457C6E3B3}" destId="{353B3ECB-660E-44D2-8428-6F4120FE0DA9}" srcOrd="0" destOrd="0" presId="urn:microsoft.com/office/officeart/2005/8/layout/process1"/>
    <dgm:cxn modelId="{8C267BED-6F72-494F-ACB1-02FE87616FD4}" type="presOf" srcId="{99AA84A3-1C77-4B28-BC80-86E88FCB2669}" destId="{074A04CC-0055-405A-91C7-4F8AB9FB43BC}" srcOrd="0" destOrd="0" presId="urn:microsoft.com/office/officeart/2005/8/layout/process1"/>
    <dgm:cxn modelId="{F4069B26-7922-45BB-86CF-48BA13F9199C}" type="presOf" srcId="{687041B4-31B0-4C29-AE44-8487FE59C5F0}" destId="{B1F769E1-C941-40A2-999B-E0E115D98857}" srcOrd="1" destOrd="0" presId="urn:microsoft.com/office/officeart/2005/8/layout/process1"/>
    <dgm:cxn modelId="{5A734B93-B538-46FA-8F8A-872F86D4B0A6}" type="presOf" srcId="{8F6FBA1C-F4CF-4120-B4AC-26A7406A3BE3}" destId="{C6DB7746-D447-487D-AC75-AE687D098C86}" srcOrd="0" destOrd="0" presId="urn:microsoft.com/office/officeart/2005/8/layout/process1"/>
    <dgm:cxn modelId="{6BD1A7C8-07A4-4ADA-A785-92D7BC7F5723}" srcId="{99AA84A3-1C77-4B28-BC80-86E88FCB2669}" destId="{3A896A8D-0F4B-4C1B-AC7A-12F6C96C0C1D}" srcOrd="1" destOrd="0" parTransId="{703249E0-FB52-4624-9176-DCC3A4856B87}" sibTransId="{687041B4-31B0-4C29-AE44-8487FE59C5F0}"/>
    <dgm:cxn modelId="{0E9AD059-2523-443E-A0A4-2A90B9882603}" type="presParOf" srcId="{074A04CC-0055-405A-91C7-4F8AB9FB43BC}" destId="{353B3ECB-660E-44D2-8428-6F4120FE0DA9}" srcOrd="0" destOrd="0" presId="urn:microsoft.com/office/officeart/2005/8/layout/process1"/>
    <dgm:cxn modelId="{B3CDF29C-D979-4677-82B3-3E7FDB573CDA}" type="presParOf" srcId="{074A04CC-0055-405A-91C7-4F8AB9FB43BC}" destId="{B7657F2F-B0E2-41E2-BFE8-7529285088FE}" srcOrd="1" destOrd="0" presId="urn:microsoft.com/office/officeart/2005/8/layout/process1"/>
    <dgm:cxn modelId="{95C3281C-70F0-4942-8FD1-ECD80FB6FCC0}" type="presParOf" srcId="{B7657F2F-B0E2-41E2-BFE8-7529285088FE}" destId="{98EC90B1-7263-4231-B2B5-4A5367DB9B04}" srcOrd="0" destOrd="0" presId="urn:microsoft.com/office/officeart/2005/8/layout/process1"/>
    <dgm:cxn modelId="{F0529072-D471-466C-8210-AB044349D004}" type="presParOf" srcId="{074A04CC-0055-405A-91C7-4F8AB9FB43BC}" destId="{5A38FE1C-2010-4914-A317-2EED8E02B557}" srcOrd="2" destOrd="0" presId="urn:microsoft.com/office/officeart/2005/8/layout/process1"/>
    <dgm:cxn modelId="{0954E9F6-9F3F-4D95-847F-3B80621B4214}" type="presParOf" srcId="{074A04CC-0055-405A-91C7-4F8AB9FB43BC}" destId="{6E1C13D2-80A2-467E-B830-B90EB62EACE9}" srcOrd="3" destOrd="0" presId="urn:microsoft.com/office/officeart/2005/8/layout/process1"/>
    <dgm:cxn modelId="{83E15896-678D-47B5-A681-5E9E8F692783}" type="presParOf" srcId="{6E1C13D2-80A2-467E-B830-B90EB62EACE9}" destId="{B1F769E1-C941-40A2-999B-E0E115D98857}" srcOrd="0" destOrd="0" presId="urn:microsoft.com/office/officeart/2005/8/layout/process1"/>
    <dgm:cxn modelId="{6C32ED76-D836-41D0-BAD8-B3447CC10F58}" type="presParOf" srcId="{074A04CC-0055-405A-91C7-4F8AB9FB43BC}" destId="{C6DB7746-D447-487D-AC75-AE687D098C86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AA84A3-1C77-4B28-BC80-86E88FCB266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EFB32CF-C208-47B2-9C09-755457C6E3B3}">
      <dgm:prSet phldrT="[Текст]"/>
      <dgm:spPr>
        <a:solidFill>
          <a:srgbClr val="215BA7"/>
        </a:solidFill>
      </dgm:spPr>
      <dgm:t>
        <a:bodyPr/>
        <a:lstStyle/>
        <a:p>
          <a:r>
            <a:rPr lang="ru-RU" b="1" dirty="0"/>
            <a:t>ПРИЕМ ДОКУМЕНТОВ</a:t>
          </a:r>
        </a:p>
      </dgm:t>
    </dgm:pt>
    <dgm:pt modelId="{0FCB9E38-0BA5-4381-B25C-971E83A6A88E}" type="parTrans" cxnId="{881E49DB-D634-49EA-81C0-2F6B65422DF5}">
      <dgm:prSet/>
      <dgm:spPr/>
      <dgm:t>
        <a:bodyPr/>
        <a:lstStyle/>
        <a:p>
          <a:endParaRPr lang="ru-RU"/>
        </a:p>
      </dgm:t>
    </dgm:pt>
    <dgm:pt modelId="{6FD2A1D7-5C8B-4CE3-B9EF-5E0D89C90A82}" type="sibTrans" cxnId="{881E49DB-D634-49EA-81C0-2F6B65422DF5}">
      <dgm:prSet/>
      <dgm:spPr>
        <a:solidFill>
          <a:srgbClr val="215BA7"/>
        </a:solidFill>
      </dgm:spPr>
      <dgm:t>
        <a:bodyPr/>
        <a:lstStyle/>
        <a:p>
          <a:endParaRPr lang="ru-RU"/>
        </a:p>
      </dgm:t>
    </dgm:pt>
    <dgm:pt modelId="{3A896A8D-0F4B-4C1B-AC7A-12F6C96C0C1D}">
      <dgm:prSet phldrT="[Текст]"/>
      <dgm:spPr>
        <a:solidFill>
          <a:srgbClr val="215BA7"/>
        </a:solidFill>
      </dgm:spPr>
      <dgm:t>
        <a:bodyPr/>
        <a:lstStyle/>
        <a:p>
          <a:r>
            <a:rPr lang="ru-RU" b="1" dirty="0"/>
            <a:t>ПРЕДОСТАВЛЕНИЕ ОРИГИНАЛА</a:t>
          </a:r>
        </a:p>
      </dgm:t>
    </dgm:pt>
    <dgm:pt modelId="{703249E0-FB52-4624-9176-DCC3A4856B87}" type="parTrans" cxnId="{6BD1A7C8-07A4-4ADA-A785-92D7BC7F5723}">
      <dgm:prSet/>
      <dgm:spPr/>
      <dgm:t>
        <a:bodyPr/>
        <a:lstStyle/>
        <a:p>
          <a:endParaRPr lang="ru-RU"/>
        </a:p>
      </dgm:t>
    </dgm:pt>
    <dgm:pt modelId="{687041B4-31B0-4C29-AE44-8487FE59C5F0}" type="sibTrans" cxnId="{6BD1A7C8-07A4-4ADA-A785-92D7BC7F5723}">
      <dgm:prSet/>
      <dgm:spPr>
        <a:solidFill>
          <a:srgbClr val="215BA7"/>
        </a:solidFill>
      </dgm:spPr>
      <dgm:t>
        <a:bodyPr/>
        <a:lstStyle/>
        <a:p>
          <a:endParaRPr lang="ru-RU"/>
        </a:p>
      </dgm:t>
    </dgm:pt>
    <dgm:pt modelId="{8F6FBA1C-F4CF-4120-B4AC-26A7406A3BE3}">
      <dgm:prSet phldrT="[Текст]"/>
      <dgm:spPr>
        <a:solidFill>
          <a:srgbClr val="215BA7"/>
        </a:solidFill>
      </dgm:spPr>
      <dgm:t>
        <a:bodyPr/>
        <a:lstStyle/>
        <a:p>
          <a:r>
            <a:rPr lang="ru-RU" b="1" dirty="0"/>
            <a:t>ПРИКАЗ О ЗАЧИСЛЕНИИ</a:t>
          </a:r>
        </a:p>
      </dgm:t>
    </dgm:pt>
    <dgm:pt modelId="{060C70DA-12BD-4771-9889-CC048A1EDCB4}" type="parTrans" cxnId="{ABFE1AA1-2541-4536-B161-4D03516F88C4}">
      <dgm:prSet/>
      <dgm:spPr/>
      <dgm:t>
        <a:bodyPr/>
        <a:lstStyle/>
        <a:p>
          <a:endParaRPr lang="ru-RU"/>
        </a:p>
      </dgm:t>
    </dgm:pt>
    <dgm:pt modelId="{49F8FC36-4DF2-4AB7-9F6E-3238CA581215}" type="sibTrans" cxnId="{ABFE1AA1-2541-4536-B161-4D03516F88C4}">
      <dgm:prSet/>
      <dgm:spPr/>
      <dgm:t>
        <a:bodyPr/>
        <a:lstStyle/>
        <a:p>
          <a:endParaRPr lang="ru-RU"/>
        </a:p>
      </dgm:t>
    </dgm:pt>
    <dgm:pt modelId="{074A04CC-0055-405A-91C7-4F8AB9FB43BC}" type="pres">
      <dgm:prSet presAssocID="{99AA84A3-1C77-4B28-BC80-86E88FCB2669}" presName="Name0" presStyleCnt="0">
        <dgm:presLayoutVars>
          <dgm:dir/>
          <dgm:resizeHandles val="exact"/>
        </dgm:presLayoutVars>
      </dgm:prSet>
      <dgm:spPr/>
    </dgm:pt>
    <dgm:pt modelId="{353B3ECB-660E-44D2-8428-6F4120FE0DA9}" type="pres">
      <dgm:prSet presAssocID="{CEFB32CF-C208-47B2-9C09-755457C6E3B3}" presName="node" presStyleLbl="node1" presStyleIdx="0" presStyleCnt="3" custLinFactNeighborY="1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57F2F-B0E2-41E2-BFE8-7529285088FE}" type="pres">
      <dgm:prSet presAssocID="{6FD2A1D7-5C8B-4CE3-B9EF-5E0D89C90A82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8EC90B1-7263-4231-B2B5-4A5367DB9B04}" type="pres">
      <dgm:prSet presAssocID="{6FD2A1D7-5C8B-4CE3-B9EF-5E0D89C90A82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5A38FE1C-2010-4914-A317-2EED8E02B557}" type="pres">
      <dgm:prSet presAssocID="{3A896A8D-0F4B-4C1B-AC7A-12F6C96C0C1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1C13D2-80A2-467E-B830-B90EB62EACE9}" type="pres">
      <dgm:prSet presAssocID="{687041B4-31B0-4C29-AE44-8487FE59C5F0}" presName="sibTrans" presStyleLbl="sibTrans2D1" presStyleIdx="1" presStyleCnt="2"/>
      <dgm:spPr/>
      <dgm:t>
        <a:bodyPr/>
        <a:lstStyle/>
        <a:p>
          <a:endParaRPr lang="ru-RU"/>
        </a:p>
      </dgm:t>
    </dgm:pt>
    <dgm:pt modelId="{B1F769E1-C941-40A2-999B-E0E115D98857}" type="pres">
      <dgm:prSet presAssocID="{687041B4-31B0-4C29-AE44-8487FE59C5F0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C6DB7746-D447-487D-AC75-AE687D098C86}" type="pres">
      <dgm:prSet presAssocID="{8F6FBA1C-F4CF-4120-B4AC-26A7406A3BE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DC4536-2117-422A-AA3E-48165335177E}" type="presOf" srcId="{8F6FBA1C-F4CF-4120-B4AC-26A7406A3BE3}" destId="{C6DB7746-D447-487D-AC75-AE687D098C86}" srcOrd="0" destOrd="0" presId="urn:microsoft.com/office/officeart/2005/8/layout/process1"/>
    <dgm:cxn modelId="{B3DF9717-806F-435B-9603-382DF34CF23E}" type="presOf" srcId="{3A896A8D-0F4B-4C1B-AC7A-12F6C96C0C1D}" destId="{5A38FE1C-2010-4914-A317-2EED8E02B557}" srcOrd="0" destOrd="0" presId="urn:microsoft.com/office/officeart/2005/8/layout/process1"/>
    <dgm:cxn modelId="{CEAEB656-CD56-437D-9610-F91882D2561C}" type="presOf" srcId="{6FD2A1D7-5C8B-4CE3-B9EF-5E0D89C90A82}" destId="{B7657F2F-B0E2-41E2-BFE8-7529285088FE}" srcOrd="0" destOrd="0" presId="urn:microsoft.com/office/officeart/2005/8/layout/process1"/>
    <dgm:cxn modelId="{9347A9CF-8311-41A2-A417-7A9250F26136}" type="presOf" srcId="{99AA84A3-1C77-4B28-BC80-86E88FCB2669}" destId="{074A04CC-0055-405A-91C7-4F8AB9FB43BC}" srcOrd="0" destOrd="0" presId="urn:microsoft.com/office/officeart/2005/8/layout/process1"/>
    <dgm:cxn modelId="{881E49DB-D634-49EA-81C0-2F6B65422DF5}" srcId="{99AA84A3-1C77-4B28-BC80-86E88FCB2669}" destId="{CEFB32CF-C208-47B2-9C09-755457C6E3B3}" srcOrd="0" destOrd="0" parTransId="{0FCB9E38-0BA5-4381-B25C-971E83A6A88E}" sibTransId="{6FD2A1D7-5C8B-4CE3-B9EF-5E0D89C90A82}"/>
    <dgm:cxn modelId="{ABFE1AA1-2541-4536-B161-4D03516F88C4}" srcId="{99AA84A3-1C77-4B28-BC80-86E88FCB2669}" destId="{8F6FBA1C-F4CF-4120-B4AC-26A7406A3BE3}" srcOrd="2" destOrd="0" parTransId="{060C70DA-12BD-4771-9889-CC048A1EDCB4}" sibTransId="{49F8FC36-4DF2-4AB7-9F6E-3238CA581215}"/>
    <dgm:cxn modelId="{7982A62F-C79C-48D9-B4E4-84E2D06D0D70}" type="presOf" srcId="{6FD2A1D7-5C8B-4CE3-B9EF-5E0D89C90A82}" destId="{98EC90B1-7263-4231-B2B5-4A5367DB9B04}" srcOrd="1" destOrd="0" presId="urn:microsoft.com/office/officeart/2005/8/layout/process1"/>
    <dgm:cxn modelId="{0BCD3B15-DDB1-41E2-AF49-28A2B3F5BF54}" type="presOf" srcId="{687041B4-31B0-4C29-AE44-8487FE59C5F0}" destId="{6E1C13D2-80A2-467E-B830-B90EB62EACE9}" srcOrd="0" destOrd="0" presId="urn:microsoft.com/office/officeart/2005/8/layout/process1"/>
    <dgm:cxn modelId="{3AEDBBC6-3A82-4E18-ACEE-44DECA1C2188}" type="presOf" srcId="{687041B4-31B0-4C29-AE44-8487FE59C5F0}" destId="{B1F769E1-C941-40A2-999B-E0E115D98857}" srcOrd="1" destOrd="0" presId="urn:microsoft.com/office/officeart/2005/8/layout/process1"/>
    <dgm:cxn modelId="{6BD1A7C8-07A4-4ADA-A785-92D7BC7F5723}" srcId="{99AA84A3-1C77-4B28-BC80-86E88FCB2669}" destId="{3A896A8D-0F4B-4C1B-AC7A-12F6C96C0C1D}" srcOrd="1" destOrd="0" parTransId="{703249E0-FB52-4624-9176-DCC3A4856B87}" sibTransId="{687041B4-31B0-4C29-AE44-8487FE59C5F0}"/>
    <dgm:cxn modelId="{24D7135D-2847-44DF-BDF6-B140CB324464}" type="presOf" srcId="{CEFB32CF-C208-47B2-9C09-755457C6E3B3}" destId="{353B3ECB-660E-44D2-8428-6F4120FE0DA9}" srcOrd="0" destOrd="0" presId="urn:microsoft.com/office/officeart/2005/8/layout/process1"/>
    <dgm:cxn modelId="{8F2A72A9-5EE4-4CD2-BE3D-4C3FE1AFEC09}" type="presParOf" srcId="{074A04CC-0055-405A-91C7-4F8AB9FB43BC}" destId="{353B3ECB-660E-44D2-8428-6F4120FE0DA9}" srcOrd="0" destOrd="0" presId="urn:microsoft.com/office/officeart/2005/8/layout/process1"/>
    <dgm:cxn modelId="{075E5C2B-A3A8-44C3-A4EC-CFAAEA95E7DB}" type="presParOf" srcId="{074A04CC-0055-405A-91C7-4F8AB9FB43BC}" destId="{B7657F2F-B0E2-41E2-BFE8-7529285088FE}" srcOrd="1" destOrd="0" presId="urn:microsoft.com/office/officeart/2005/8/layout/process1"/>
    <dgm:cxn modelId="{BE92F913-98F0-4E11-9799-EB47AB71BC89}" type="presParOf" srcId="{B7657F2F-B0E2-41E2-BFE8-7529285088FE}" destId="{98EC90B1-7263-4231-B2B5-4A5367DB9B04}" srcOrd="0" destOrd="0" presId="urn:microsoft.com/office/officeart/2005/8/layout/process1"/>
    <dgm:cxn modelId="{2D12D007-AC35-4828-9EFE-98B8CE6EF298}" type="presParOf" srcId="{074A04CC-0055-405A-91C7-4F8AB9FB43BC}" destId="{5A38FE1C-2010-4914-A317-2EED8E02B557}" srcOrd="2" destOrd="0" presId="urn:microsoft.com/office/officeart/2005/8/layout/process1"/>
    <dgm:cxn modelId="{8584CF66-C8FA-4E4F-960F-EF1B1A2C44E7}" type="presParOf" srcId="{074A04CC-0055-405A-91C7-4F8AB9FB43BC}" destId="{6E1C13D2-80A2-467E-B830-B90EB62EACE9}" srcOrd="3" destOrd="0" presId="urn:microsoft.com/office/officeart/2005/8/layout/process1"/>
    <dgm:cxn modelId="{C51C0DAA-DF15-4DB6-AAA0-1D09844CAA08}" type="presParOf" srcId="{6E1C13D2-80A2-467E-B830-B90EB62EACE9}" destId="{B1F769E1-C941-40A2-999B-E0E115D98857}" srcOrd="0" destOrd="0" presId="urn:microsoft.com/office/officeart/2005/8/layout/process1"/>
    <dgm:cxn modelId="{4EA89217-FA48-482A-8EAA-C5C58D2B8A37}" type="presParOf" srcId="{074A04CC-0055-405A-91C7-4F8AB9FB43BC}" destId="{C6DB7746-D447-487D-AC75-AE687D098C86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E752D-FF80-4156-B6D3-5723084B5B0A}">
      <dsp:nvSpPr>
        <dsp:cNvPr id="0" name=""/>
        <dsp:cNvSpPr/>
      </dsp:nvSpPr>
      <dsp:spPr>
        <a:xfrm>
          <a:off x="1794" y="0"/>
          <a:ext cx="2791316" cy="2037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ПАСПОРТ</a:t>
          </a:r>
        </a:p>
      </dsp:txBody>
      <dsp:txXfrm>
        <a:off x="1794" y="814875"/>
        <a:ext cx="2791316" cy="814875"/>
      </dsp:txXfrm>
    </dsp:sp>
    <dsp:sp modelId="{6858C4D8-AB1F-4D70-AD30-82FE60FDA38B}">
      <dsp:nvSpPr>
        <dsp:cNvPr id="0" name=""/>
        <dsp:cNvSpPr/>
      </dsp:nvSpPr>
      <dsp:spPr>
        <a:xfrm>
          <a:off x="1058260" y="128784"/>
          <a:ext cx="678383" cy="6652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758F5C8-C987-4147-B996-645A091C42C9}">
      <dsp:nvSpPr>
        <dsp:cNvPr id="0" name=""/>
        <dsp:cNvSpPr/>
      </dsp:nvSpPr>
      <dsp:spPr>
        <a:xfrm>
          <a:off x="2876849" y="0"/>
          <a:ext cx="2791316" cy="2037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АТТЕСТАТ</a:t>
          </a:r>
        </a:p>
      </dsp:txBody>
      <dsp:txXfrm>
        <a:off x="2876849" y="814875"/>
        <a:ext cx="2791316" cy="814875"/>
      </dsp:txXfrm>
    </dsp:sp>
    <dsp:sp modelId="{BCC35E9C-ABD3-4A7D-8032-4ABC68B7EC5C}">
      <dsp:nvSpPr>
        <dsp:cNvPr id="0" name=""/>
        <dsp:cNvSpPr/>
      </dsp:nvSpPr>
      <dsp:spPr>
        <a:xfrm>
          <a:off x="3933316" y="122231"/>
          <a:ext cx="678383" cy="67838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6284939-1157-4749-9064-70B194E54802}">
      <dsp:nvSpPr>
        <dsp:cNvPr id="0" name=""/>
        <dsp:cNvSpPr/>
      </dsp:nvSpPr>
      <dsp:spPr>
        <a:xfrm>
          <a:off x="5751905" y="0"/>
          <a:ext cx="2791316" cy="2037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СНИЛС</a:t>
          </a:r>
        </a:p>
      </dsp:txBody>
      <dsp:txXfrm>
        <a:off x="5751905" y="814875"/>
        <a:ext cx="2791316" cy="814875"/>
      </dsp:txXfrm>
    </dsp:sp>
    <dsp:sp modelId="{D4455106-143C-4E0F-BF88-B40487C6C543}">
      <dsp:nvSpPr>
        <dsp:cNvPr id="0" name=""/>
        <dsp:cNvSpPr/>
      </dsp:nvSpPr>
      <dsp:spPr>
        <a:xfrm>
          <a:off x="6808371" y="122231"/>
          <a:ext cx="678383" cy="67838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17D735C-E69B-44FB-B3BF-C55CAA32F52D}">
      <dsp:nvSpPr>
        <dsp:cNvPr id="0" name=""/>
        <dsp:cNvSpPr/>
      </dsp:nvSpPr>
      <dsp:spPr>
        <a:xfrm>
          <a:off x="341800" y="1629750"/>
          <a:ext cx="7861414" cy="305578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E752D-FF80-4156-B6D3-5723084B5B0A}">
      <dsp:nvSpPr>
        <dsp:cNvPr id="0" name=""/>
        <dsp:cNvSpPr/>
      </dsp:nvSpPr>
      <dsp:spPr>
        <a:xfrm>
          <a:off x="18074" y="0"/>
          <a:ext cx="2296604" cy="2743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/>
            <a:t>Медицинская справка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/>
            <a:t>(форма № 086/у)</a:t>
          </a:r>
        </a:p>
      </dsp:txBody>
      <dsp:txXfrm>
        <a:off x="18074" y="1097280"/>
        <a:ext cx="2296604" cy="1097280"/>
      </dsp:txXfrm>
    </dsp:sp>
    <dsp:sp modelId="{6858C4D8-AB1F-4D70-AD30-82FE60FDA38B}">
      <dsp:nvSpPr>
        <dsp:cNvPr id="0" name=""/>
        <dsp:cNvSpPr/>
      </dsp:nvSpPr>
      <dsp:spPr>
        <a:xfrm>
          <a:off x="691559" y="173416"/>
          <a:ext cx="913485" cy="8958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58F5C8-C987-4147-B996-645A091C42C9}">
      <dsp:nvSpPr>
        <dsp:cNvPr id="0" name=""/>
        <dsp:cNvSpPr/>
      </dsp:nvSpPr>
      <dsp:spPr>
        <a:xfrm>
          <a:off x="2365502" y="0"/>
          <a:ext cx="2296604" cy="2743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Индивидуальные достижения</a:t>
          </a:r>
        </a:p>
      </dsp:txBody>
      <dsp:txXfrm>
        <a:off x="2365502" y="1097280"/>
        <a:ext cx="2296604" cy="1097280"/>
      </dsp:txXfrm>
    </dsp:sp>
    <dsp:sp modelId="{BCC35E9C-ABD3-4A7D-8032-4ABC68B7EC5C}">
      <dsp:nvSpPr>
        <dsp:cNvPr id="0" name=""/>
        <dsp:cNvSpPr/>
      </dsp:nvSpPr>
      <dsp:spPr>
        <a:xfrm>
          <a:off x="3057061" y="164592"/>
          <a:ext cx="913485" cy="91348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284939-1157-4749-9064-70B194E54802}">
      <dsp:nvSpPr>
        <dsp:cNvPr id="0" name=""/>
        <dsp:cNvSpPr/>
      </dsp:nvSpPr>
      <dsp:spPr>
        <a:xfrm>
          <a:off x="4731004" y="0"/>
          <a:ext cx="2296604" cy="2743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Документы, </a:t>
          </a:r>
          <a:r>
            <a:rPr lang="ru-RU" sz="1900" b="1" kern="1200" dirty="0"/>
            <a:t>подтверждающие</a:t>
          </a:r>
          <a:r>
            <a:rPr lang="ru-RU" sz="2400" b="1" kern="1200" dirty="0"/>
            <a:t> льготы</a:t>
          </a:r>
        </a:p>
      </dsp:txBody>
      <dsp:txXfrm>
        <a:off x="4731004" y="1097280"/>
        <a:ext cx="2296604" cy="1097280"/>
      </dsp:txXfrm>
    </dsp:sp>
    <dsp:sp modelId="{D4455106-143C-4E0F-BF88-B40487C6C543}">
      <dsp:nvSpPr>
        <dsp:cNvPr id="0" name=""/>
        <dsp:cNvSpPr/>
      </dsp:nvSpPr>
      <dsp:spPr>
        <a:xfrm>
          <a:off x="5422563" y="164592"/>
          <a:ext cx="913485" cy="91348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E4351C-A997-427D-AADD-072861AB9DEB}">
      <dsp:nvSpPr>
        <dsp:cNvPr id="0" name=""/>
        <dsp:cNvSpPr/>
      </dsp:nvSpPr>
      <dsp:spPr>
        <a:xfrm>
          <a:off x="7069223" y="0"/>
          <a:ext cx="2296604" cy="2743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/>
            <a:t>Фотографии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/>
            <a:t>4 шт. - 3х4 см </a:t>
          </a:r>
          <a:r>
            <a:rPr lang="ru-RU" sz="1800" b="1" kern="1200" dirty="0"/>
            <a:t>(при зачислении)</a:t>
          </a:r>
        </a:p>
      </dsp:txBody>
      <dsp:txXfrm>
        <a:off x="7069223" y="1097280"/>
        <a:ext cx="2296604" cy="1097280"/>
      </dsp:txXfrm>
    </dsp:sp>
    <dsp:sp modelId="{A34DA8B6-4BE4-4F58-8F7E-94D9911FA293}">
      <dsp:nvSpPr>
        <dsp:cNvPr id="0" name=""/>
        <dsp:cNvSpPr/>
      </dsp:nvSpPr>
      <dsp:spPr>
        <a:xfrm>
          <a:off x="7788065" y="164592"/>
          <a:ext cx="913485" cy="91348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17D859-A6B7-449F-8541-9043B2C03583}">
      <dsp:nvSpPr>
        <dsp:cNvPr id="0" name=""/>
        <dsp:cNvSpPr/>
      </dsp:nvSpPr>
      <dsp:spPr>
        <a:xfrm>
          <a:off x="9462008" y="0"/>
          <a:ext cx="2296604" cy="2743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/>
            <a:t>Иные документы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/>
            <a:t>(по усмотрению поступающего)</a:t>
          </a:r>
        </a:p>
      </dsp:txBody>
      <dsp:txXfrm>
        <a:off x="9462008" y="1097280"/>
        <a:ext cx="2296604" cy="1097280"/>
      </dsp:txXfrm>
    </dsp:sp>
    <dsp:sp modelId="{B7293A1A-C0C9-4316-A6D0-5B91519A5770}">
      <dsp:nvSpPr>
        <dsp:cNvPr id="0" name=""/>
        <dsp:cNvSpPr/>
      </dsp:nvSpPr>
      <dsp:spPr>
        <a:xfrm>
          <a:off x="10153568" y="164592"/>
          <a:ext cx="913485" cy="91348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7D735C-E69B-44FB-B3BF-C55CAA32F52D}">
      <dsp:nvSpPr>
        <dsp:cNvPr id="0" name=""/>
        <dsp:cNvSpPr/>
      </dsp:nvSpPr>
      <dsp:spPr>
        <a:xfrm>
          <a:off x="470344" y="2194560"/>
          <a:ext cx="10817923" cy="411480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B3ECB-660E-44D2-8428-6F4120FE0DA9}">
      <dsp:nvSpPr>
        <dsp:cNvPr id="0" name=""/>
        <dsp:cNvSpPr/>
      </dsp:nvSpPr>
      <dsp:spPr>
        <a:xfrm>
          <a:off x="9803" y="0"/>
          <a:ext cx="2930282" cy="870858"/>
        </a:xfrm>
        <a:prstGeom prst="roundRect">
          <a:avLst>
            <a:gd name="adj" fmla="val 10000"/>
          </a:avLst>
        </a:prstGeom>
        <a:solidFill>
          <a:srgbClr val="FD5E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РАЗМЕЩЕНИЕ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КОНКУРСНЫХ   СПИСКОВ</a:t>
          </a:r>
        </a:p>
      </dsp:txBody>
      <dsp:txXfrm>
        <a:off x="35310" y="25507"/>
        <a:ext cx="2879268" cy="819844"/>
      </dsp:txXfrm>
    </dsp:sp>
    <dsp:sp modelId="{B7657F2F-B0E2-41E2-BFE8-7529285088FE}">
      <dsp:nvSpPr>
        <dsp:cNvPr id="0" name=""/>
        <dsp:cNvSpPr/>
      </dsp:nvSpPr>
      <dsp:spPr>
        <a:xfrm>
          <a:off x="3233114" y="72073"/>
          <a:ext cx="621219" cy="726710"/>
        </a:xfrm>
        <a:prstGeom prst="rightArrow">
          <a:avLst>
            <a:gd name="adj1" fmla="val 60000"/>
            <a:gd name="adj2" fmla="val 50000"/>
          </a:avLst>
        </a:prstGeom>
        <a:solidFill>
          <a:srgbClr val="FD5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3233114" y="217415"/>
        <a:ext cx="434853" cy="436026"/>
      </dsp:txXfrm>
    </dsp:sp>
    <dsp:sp modelId="{5A38FE1C-2010-4914-A317-2EED8E02B557}">
      <dsp:nvSpPr>
        <dsp:cNvPr id="0" name=""/>
        <dsp:cNvSpPr/>
      </dsp:nvSpPr>
      <dsp:spPr>
        <a:xfrm>
          <a:off x="4112199" y="0"/>
          <a:ext cx="2930282" cy="870858"/>
        </a:xfrm>
        <a:prstGeom prst="roundRect">
          <a:avLst>
            <a:gd name="adj" fmla="val 10000"/>
          </a:avLst>
        </a:prstGeom>
        <a:solidFill>
          <a:srgbClr val="FD5E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ПРЕДОСТАВЛЕНИЕ ОРИГИНАЛА </a:t>
          </a:r>
        </a:p>
      </dsp:txBody>
      <dsp:txXfrm>
        <a:off x="4137706" y="25507"/>
        <a:ext cx="2879268" cy="819844"/>
      </dsp:txXfrm>
    </dsp:sp>
    <dsp:sp modelId="{6E1C13D2-80A2-467E-B830-B90EB62EACE9}">
      <dsp:nvSpPr>
        <dsp:cNvPr id="0" name=""/>
        <dsp:cNvSpPr/>
      </dsp:nvSpPr>
      <dsp:spPr>
        <a:xfrm>
          <a:off x="7335509" y="72073"/>
          <a:ext cx="621219" cy="726710"/>
        </a:xfrm>
        <a:prstGeom prst="rightArrow">
          <a:avLst>
            <a:gd name="adj1" fmla="val 60000"/>
            <a:gd name="adj2" fmla="val 50000"/>
          </a:avLst>
        </a:prstGeom>
        <a:solidFill>
          <a:srgbClr val="FD5E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7335509" y="217415"/>
        <a:ext cx="434853" cy="436026"/>
      </dsp:txXfrm>
    </dsp:sp>
    <dsp:sp modelId="{C6DB7746-D447-487D-AC75-AE687D098C86}">
      <dsp:nvSpPr>
        <dsp:cNvPr id="0" name=""/>
        <dsp:cNvSpPr/>
      </dsp:nvSpPr>
      <dsp:spPr>
        <a:xfrm>
          <a:off x="8214594" y="0"/>
          <a:ext cx="2930282" cy="870858"/>
        </a:xfrm>
        <a:prstGeom prst="roundRect">
          <a:avLst>
            <a:gd name="adj" fmla="val 10000"/>
          </a:avLst>
        </a:prstGeom>
        <a:solidFill>
          <a:srgbClr val="FD5E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ПРИКАЗ О ЗАЧИСЛЕНИИ</a:t>
          </a:r>
        </a:p>
      </dsp:txBody>
      <dsp:txXfrm>
        <a:off x="8240101" y="25507"/>
        <a:ext cx="2879268" cy="819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B3ECB-660E-44D2-8428-6F4120FE0DA9}">
      <dsp:nvSpPr>
        <dsp:cNvPr id="0" name=""/>
        <dsp:cNvSpPr/>
      </dsp:nvSpPr>
      <dsp:spPr>
        <a:xfrm>
          <a:off x="9803" y="0"/>
          <a:ext cx="2930282" cy="870858"/>
        </a:xfrm>
        <a:prstGeom prst="roundRect">
          <a:avLst>
            <a:gd name="adj" fmla="val 10000"/>
          </a:avLst>
        </a:prstGeom>
        <a:solidFill>
          <a:srgbClr val="215BA7"/>
        </a:solidFill>
        <a:ln w="12700" cap="flat" cmpd="sng" algn="ctr">
          <a:solidFill>
            <a:srgbClr val="215B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РАЗМЕЩЕНИЕ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КОНКУРСНЫХ   СПИСКОВ</a:t>
          </a:r>
        </a:p>
      </dsp:txBody>
      <dsp:txXfrm>
        <a:off x="35310" y="25507"/>
        <a:ext cx="2879268" cy="819844"/>
      </dsp:txXfrm>
    </dsp:sp>
    <dsp:sp modelId="{B7657F2F-B0E2-41E2-BFE8-7529285088FE}">
      <dsp:nvSpPr>
        <dsp:cNvPr id="0" name=""/>
        <dsp:cNvSpPr/>
      </dsp:nvSpPr>
      <dsp:spPr>
        <a:xfrm>
          <a:off x="3233114" y="72073"/>
          <a:ext cx="621219" cy="726710"/>
        </a:xfrm>
        <a:prstGeom prst="rightArrow">
          <a:avLst>
            <a:gd name="adj1" fmla="val 60000"/>
            <a:gd name="adj2" fmla="val 50000"/>
          </a:avLst>
        </a:prstGeom>
        <a:solidFill>
          <a:srgbClr val="215B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3233114" y="217415"/>
        <a:ext cx="434853" cy="436026"/>
      </dsp:txXfrm>
    </dsp:sp>
    <dsp:sp modelId="{5A38FE1C-2010-4914-A317-2EED8E02B557}">
      <dsp:nvSpPr>
        <dsp:cNvPr id="0" name=""/>
        <dsp:cNvSpPr/>
      </dsp:nvSpPr>
      <dsp:spPr>
        <a:xfrm>
          <a:off x="4112199" y="0"/>
          <a:ext cx="2930282" cy="870858"/>
        </a:xfrm>
        <a:prstGeom prst="roundRect">
          <a:avLst>
            <a:gd name="adj" fmla="val 10000"/>
          </a:avLst>
        </a:prstGeom>
        <a:solidFill>
          <a:srgbClr val="215BA7"/>
        </a:solidFill>
        <a:ln w="12700" cap="flat" cmpd="sng" algn="ctr">
          <a:solidFill>
            <a:srgbClr val="215B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ПРЕДОСТАВЛЕНИЕ ОРИГИНАЛА</a:t>
          </a:r>
        </a:p>
      </dsp:txBody>
      <dsp:txXfrm>
        <a:off x="4137706" y="25507"/>
        <a:ext cx="2879268" cy="819844"/>
      </dsp:txXfrm>
    </dsp:sp>
    <dsp:sp modelId="{6E1C13D2-80A2-467E-B830-B90EB62EACE9}">
      <dsp:nvSpPr>
        <dsp:cNvPr id="0" name=""/>
        <dsp:cNvSpPr/>
      </dsp:nvSpPr>
      <dsp:spPr>
        <a:xfrm>
          <a:off x="7335509" y="72073"/>
          <a:ext cx="621219" cy="726710"/>
        </a:xfrm>
        <a:prstGeom prst="rightArrow">
          <a:avLst>
            <a:gd name="adj1" fmla="val 60000"/>
            <a:gd name="adj2" fmla="val 50000"/>
          </a:avLst>
        </a:prstGeom>
        <a:solidFill>
          <a:srgbClr val="215B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7335509" y="217415"/>
        <a:ext cx="434853" cy="436026"/>
      </dsp:txXfrm>
    </dsp:sp>
    <dsp:sp modelId="{C6DB7746-D447-487D-AC75-AE687D098C86}">
      <dsp:nvSpPr>
        <dsp:cNvPr id="0" name=""/>
        <dsp:cNvSpPr/>
      </dsp:nvSpPr>
      <dsp:spPr>
        <a:xfrm>
          <a:off x="8214594" y="0"/>
          <a:ext cx="2930282" cy="870858"/>
        </a:xfrm>
        <a:prstGeom prst="roundRect">
          <a:avLst>
            <a:gd name="adj" fmla="val 10000"/>
          </a:avLst>
        </a:prstGeom>
        <a:solidFill>
          <a:srgbClr val="215BA7"/>
        </a:solidFill>
        <a:ln w="12700" cap="flat" cmpd="sng" algn="ctr">
          <a:solidFill>
            <a:srgbClr val="215B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ПРИКАЗ О ЗАЧИСЛЕНИИ</a:t>
          </a:r>
        </a:p>
      </dsp:txBody>
      <dsp:txXfrm>
        <a:off x="8240101" y="25507"/>
        <a:ext cx="2879268" cy="8198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B3ECB-660E-44D2-8428-6F4120FE0DA9}">
      <dsp:nvSpPr>
        <dsp:cNvPr id="0" name=""/>
        <dsp:cNvSpPr/>
      </dsp:nvSpPr>
      <dsp:spPr>
        <a:xfrm>
          <a:off x="9803" y="0"/>
          <a:ext cx="2930282" cy="1567520"/>
        </a:xfrm>
        <a:prstGeom prst="roundRect">
          <a:avLst>
            <a:gd name="adj" fmla="val 10000"/>
          </a:avLst>
        </a:prstGeom>
        <a:solidFill>
          <a:srgbClr val="215B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ПРИЕМ ДОКУМЕНТОВ</a:t>
          </a:r>
        </a:p>
      </dsp:txBody>
      <dsp:txXfrm>
        <a:off x="55714" y="45911"/>
        <a:ext cx="2838460" cy="1475698"/>
      </dsp:txXfrm>
    </dsp:sp>
    <dsp:sp modelId="{B7657F2F-B0E2-41E2-BFE8-7529285088FE}">
      <dsp:nvSpPr>
        <dsp:cNvPr id="0" name=""/>
        <dsp:cNvSpPr/>
      </dsp:nvSpPr>
      <dsp:spPr>
        <a:xfrm>
          <a:off x="3233114" y="420404"/>
          <a:ext cx="621219" cy="726710"/>
        </a:xfrm>
        <a:prstGeom prst="rightArrow">
          <a:avLst>
            <a:gd name="adj1" fmla="val 60000"/>
            <a:gd name="adj2" fmla="val 50000"/>
          </a:avLst>
        </a:prstGeom>
        <a:solidFill>
          <a:srgbClr val="215B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3233114" y="565746"/>
        <a:ext cx="434853" cy="436026"/>
      </dsp:txXfrm>
    </dsp:sp>
    <dsp:sp modelId="{5A38FE1C-2010-4914-A317-2EED8E02B557}">
      <dsp:nvSpPr>
        <dsp:cNvPr id="0" name=""/>
        <dsp:cNvSpPr/>
      </dsp:nvSpPr>
      <dsp:spPr>
        <a:xfrm>
          <a:off x="4112199" y="0"/>
          <a:ext cx="2930282" cy="1567520"/>
        </a:xfrm>
        <a:prstGeom prst="roundRect">
          <a:avLst>
            <a:gd name="adj" fmla="val 10000"/>
          </a:avLst>
        </a:prstGeom>
        <a:solidFill>
          <a:srgbClr val="215B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ПРЕДОСТАВЛЕНИЕ ОРИГИНАЛА</a:t>
          </a:r>
        </a:p>
      </dsp:txBody>
      <dsp:txXfrm>
        <a:off x="4158110" y="45911"/>
        <a:ext cx="2838460" cy="1475698"/>
      </dsp:txXfrm>
    </dsp:sp>
    <dsp:sp modelId="{6E1C13D2-80A2-467E-B830-B90EB62EACE9}">
      <dsp:nvSpPr>
        <dsp:cNvPr id="0" name=""/>
        <dsp:cNvSpPr/>
      </dsp:nvSpPr>
      <dsp:spPr>
        <a:xfrm>
          <a:off x="7335509" y="420404"/>
          <a:ext cx="621219" cy="726710"/>
        </a:xfrm>
        <a:prstGeom prst="rightArrow">
          <a:avLst>
            <a:gd name="adj1" fmla="val 60000"/>
            <a:gd name="adj2" fmla="val 50000"/>
          </a:avLst>
        </a:prstGeom>
        <a:solidFill>
          <a:srgbClr val="215B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7335509" y="565746"/>
        <a:ext cx="434853" cy="436026"/>
      </dsp:txXfrm>
    </dsp:sp>
    <dsp:sp modelId="{C6DB7746-D447-487D-AC75-AE687D098C86}">
      <dsp:nvSpPr>
        <dsp:cNvPr id="0" name=""/>
        <dsp:cNvSpPr/>
      </dsp:nvSpPr>
      <dsp:spPr>
        <a:xfrm>
          <a:off x="8214594" y="0"/>
          <a:ext cx="2930282" cy="1567520"/>
        </a:xfrm>
        <a:prstGeom prst="roundRect">
          <a:avLst>
            <a:gd name="adj" fmla="val 10000"/>
          </a:avLst>
        </a:prstGeom>
        <a:solidFill>
          <a:srgbClr val="215B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ПРИКАЗ О ЗАЧИСЛЕНИИ</a:t>
          </a:r>
        </a:p>
      </dsp:txBody>
      <dsp:txXfrm>
        <a:off x="8260505" y="45911"/>
        <a:ext cx="2838460" cy="1475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0.64643</cdr:x>
      <cdr:y>0.19882</cdr:y>
    </cdr:from>
    <cdr:to>
      <cdr:x>0.94144</cdr:x>
      <cdr:y>0.27759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472752" y="1165205"/>
          <a:ext cx="2497541" cy="461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215BA7"/>
              </a:solidFill>
            </a:rPr>
            <a:t>ФАКУЛЬТЕТЫ</a:t>
          </a:r>
          <a:endParaRPr lang="ru-RU" sz="2400" dirty="0">
            <a:solidFill>
              <a:srgbClr val="215BA7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B3E5C-E809-4E51-8408-0484C8F7FA57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FDB13-0B01-478A-B838-B79F2CF0B3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920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375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4117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5915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559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4117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4117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915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559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915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915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915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91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915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5915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59156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559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5593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5593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55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FDB13-0B01-478A-B838-B79F2CF0B3C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81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2D3F65-E44A-8C40-8B0F-773263C2C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224DEAC-AE9E-9E4F-8AF9-F1AD2DA9F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F2B529-F04B-D940-B24C-AC3291CD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896EA3-54FF-CC48-B284-3948D0145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4B58B0-24B0-DC4D-BC1B-5EA082D5E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1840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3DC937-F498-EE49-87F0-78B424B87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97A9942-836B-2948-9645-CE749D435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0553E0-7B19-7741-8145-75AD5716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B16279-A585-EE46-B3A0-825440CDD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84B3E2-D88C-F845-8E0F-E696C971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844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ACC05A3-3A15-7F41-85EF-1CBED2CA7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8B981CE-1BA4-E443-B2C0-26FAECB34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4F9FDB9-A17C-0C46-8FB7-71870420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5265B0-9F33-EF40-984F-E619663A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4FE768-E674-BE49-83B7-6DCCCB49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09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2C3578-1387-6E4B-8C88-1578F31C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38B4D9-8570-964D-B908-3431099C9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C6F908-0C0E-9340-94CF-633CB543E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A1A15E-3AFC-D249-AEB4-14C7CF9E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EBEC64-F168-4140-B29F-71F4F7DF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568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9F7CC1-7828-9D4F-9BD5-D29E66669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A99176B-E7C6-234D-BDAC-6AE4717B9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4169E7-372A-A94A-81D4-1A7E902B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9ABFB6-0236-8247-85D1-637F1A62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6E5787-BCB8-A448-B27B-5E1D11B9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620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547638-7A57-4C47-84BB-938C99B1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C24C1A-AD0E-D049-B619-FCEBCD8EC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EC5D61A-4C99-E043-A83E-C7062E7B9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A43479-785F-C141-8F1E-8556C5AD8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B32D8D-7C9F-774A-AE24-E6BA1833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AC2E7D-369C-C849-9263-58E5CDC2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62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DDDB2C-3DF3-BE43-8849-CB6AD7587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2B30926-0A17-784E-B1B0-90EC049A3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9EA0CB4-CC22-424C-AB07-D7CF3FAB7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80F9EAA-F804-494B-BD51-510994B10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5A24A99-D5DD-9944-9925-1512FB5CB2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3ED20C1-500E-7B4C-AA42-D16770CF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4907FC5-EA2D-0046-A977-65589E6F4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A61A8D5-958D-0843-AAFF-F0608449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8320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F98B5-6063-6A42-AA36-26020F2B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B094629-1747-9847-8691-9686596F8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F717941-482A-7D49-8C80-4213ABE2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8948E2F-0136-484A-894B-73572D622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4858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1916A90-2AD4-5C43-8128-8F42CF4B0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86B1624-AD6E-6949-8749-C85DBDAF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12E5630-BE70-8D43-97A5-E47A623A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217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09B56E-02EC-334E-8C1B-335922EB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4398AD-6B92-3F42-8382-E1E4A14C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C918B8F-7A25-304C-B76A-076EC64FF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72D869A-DF7F-6349-8818-95AFF165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8DEE59C-44CF-EF4C-B7BB-1CF88281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90C73EB-825A-2248-BF2B-A0A91FDB0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89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3B0E7F-C072-9D41-A540-1634C297B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10A234D-8AC7-8746-AC79-874EF2A3F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3988704-91B4-6D43-A62B-742997B0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383CBDF-86E2-F24E-8D35-519EE755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27E93A7-9792-EB46-8895-CEB80474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3A4EF2-0EEE-0443-B7AD-F470758A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4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53BEA8-E4D6-4B46-89A6-8AB1DF75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633310-5E92-CE4A-8319-63E337997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73D07B-6E15-8B4A-9B70-80D243529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9BB66-66B3-7C4E-8E16-FA9AD4118A9B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044CCE-DE4D-C54F-9BFC-05EB17A51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61749C-9E88-6B43-B5AE-3DE6F4C07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C2AD6-98F9-4B4A-944C-0E55596EB8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377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Colors" Target="../diagrams/colors2.xml"/><Relationship Id="rId5" Type="http://schemas.openxmlformats.org/officeDocument/2006/relationships/diagramLayout" Target="../diagrams/layout1.xml"/><Relationship Id="rId10" Type="http://schemas.openxmlformats.org/officeDocument/2006/relationships/diagramQuickStyle" Target="../diagrams/quickStyle2.xml"/><Relationship Id="rId4" Type="http://schemas.openxmlformats.org/officeDocument/2006/relationships/diagramData" Target="../diagrams/data1.xml"/><Relationship Id="rId9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Colors" Target="../diagrams/colors4.xml"/><Relationship Id="rId5" Type="http://schemas.openxmlformats.org/officeDocument/2006/relationships/diagramLayout" Target="../diagrams/layout3.xml"/><Relationship Id="rId10" Type="http://schemas.openxmlformats.org/officeDocument/2006/relationships/diagramQuickStyle" Target="../diagrams/quickStyle4.xml"/><Relationship Id="rId4" Type="http://schemas.openxmlformats.org/officeDocument/2006/relationships/diagramData" Target="../diagrams/data3.xml"/><Relationship Id="rId9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FFC83B-74E9-A746-8667-F976426B50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5E4B02C-26B4-C14A-BF3F-E3605786F6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9758626-393D-E646-B77D-2CBF77E75068}"/>
              </a:ext>
            </a:extLst>
          </p:cNvPr>
          <p:cNvSpPr/>
          <p:nvPr/>
        </p:nvSpPr>
        <p:spPr>
          <a:xfrm>
            <a:off x="30288" y="8080826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1D71EA51-FA7E-2540-AC39-768DF2CAD4DB}"/>
              </a:ext>
            </a:extLst>
          </p:cNvPr>
          <p:cNvGrpSpPr/>
          <p:nvPr/>
        </p:nvGrpSpPr>
        <p:grpSpPr>
          <a:xfrm>
            <a:off x="-2459" y="-227289"/>
            <a:ext cx="12194460" cy="7084680"/>
            <a:chOff x="-2459" y="-227289"/>
            <a:chExt cx="12194460" cy="708468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D57C60CA-7D09-194D-967B-C83B1B6C2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98" t="2930" r="4335" b="9366"/>
            <a:stretch/>
          </p:blipFill>
          <p:spPr>
            <a:xfrm>
              <a:off x="-2459" y="-227289"/>
              <a:ext cx="12194411" cy="6732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EB82954A-957E-4A45-80B4-3A5B8E04A13E}"/>
                </a:ext>
              </a:extLst>
            </p:cNvPr>
            <p:cNvSpPr/>
            <p:nvPr/>
          </p:nvSpPr>
          <p:spPr>
            <a:xfrm>
              <a:off x="-2459" y="6371616"/>
              <a:ext cx="12194460" cy="485775"/>
            </a:xfrm>
            <a:prstGeom prst="rect">
              <a:avLst/>
            </a:prstGeom>
            <a:solidFill>
              <a:srgbClr val="556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Курская ГСХА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0288" y="-183505"/>
              <a:ext cx="12161665" cy="2434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289" y="0"/>
              <a:ext cx="12161712" cy="2862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556690"/>
                  </a:solidFill>
                </a:rPr>
                <a:t>ПРАВИЛА ПРИЕМА НА ОБУЧЕНИЕ</a:t>
              </a:r>
              <a:br>
                <a:rPr lang="ru-RU" sz="3600" b="1" dirty="0">
                  <a:solidFill>
                    <a:srgbClr val="556690"/>
                  </a:solidFill>
                </a:rPr>
              </a:br>
              <a:r>
                <a:rPr lang="ru-RU" sz="3600" b="1" dirty="0">
                  <a:solidFill>
                    <a:srgbClr val="556690"/>
                  </a:solidFill>
                </a:rPr>
                <a:t>ПО НАПРАВЛЕНИЯМ ПОДГОТОВКИ И СПЕЦИАЛЬНОСТЯМ </a:t>
              </a:r>
              <a:r>
                <a:rPr lang="ru-RU" sz="3600" b="1" dirty="0">
                  <a:solidFill>
                    <a:srgbClr val="FD5E00"/>
                  </a:solidFill>
                </a:rPr>
                <a:t>ВЫСШЕГО ОБРАЗОВАНИЯ И </a:t>
              </a:r>
            </a:p>
            <a:p>
              <a:pPr algn="ctr"/>
              <a:r>
                <a:rPr lang="ru-RU" sz="3600" b="1" dirty="0">
                  <a:solidFill>
                    <a:srgbClr val="FD5E00"/>
                  </a:solidFill>
                </a:rPr>
                <a:t>СРЕДНЕГО ПРОФЕССИОНАЛЬНОГО ОБРАЗОВАНИЯ</a:t>
              </a:r>
            </a:p>
            <a:p>
              <a:pPr algn="ctr"/>
              <a:r>
                <a:rPr lang="ru-RU" sz="3600" b="1" dirty="0">
                  <a:solidFill>
                    <a:srgbClr val="556690"/>
                  </a:solidFill>
                </a:rPr>
                <a:t>В 2023/24 УЧЕБНОМ ГОДУ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090" r="19993"/>
            <a:stretch/>
          </p:blipFill>
          <p:spPr>
            <a:xfrm>
              <a:off x="8882216" y="3698422"/>
              <a:ext cx="2649179" cy="2592000"/>
            </a:xfrm>
            <a:prstGeom prst="ellips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  <a:effectLst>
              <a:softEdge rad="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95638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3" y="703774"/>
            <a:ext cx="1491319" cy="1752146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299647" y="642251"/>
            <a:ext cx="8857397" cy="9423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 ВЕТЕРИНАРНОЙ МЕДИЦИНЫ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8614" y="3290269"/>
            <a:ext cx="660374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215BA7"/>
                </a:solidFill>
              </a:rPr>
              <a:t>• Ветеринарно-санитарная       </a:t>
            </a:r>
          </a:p>
          <a:p>
            <a:r>
              <a:rPr lang="ru-RU" sz="4000" b="1" dirty="0">
                <a:solidFill>
                  <a:srgbClr val="215BA7"/>
                </a:solidFill>
              </a:rPr>
              <a:t>   экспертиза</a:t>
            </a:r>
            <a:r>
              <a:rPr lang="ru-RU" sz="4000" b="1" dirty="0">
                <a:solidFill>
                  <a:srgbClr val="FD5E00"/>
                </a:solidFill>
              </a:rPr>
              <a:t> </a:t>
            </a:r>
            <a:r>
              <a:rPr lang="ru-RU" b="1" dirty="0">
                <a:solidFill>
                  <a:srgbClr val="FD5E00"/>
                </a:solidFill>
              </a:rPr>
              <a:t>(ветеринарно-санитарная</a:t>
            </a:r>
          </a:p>
          <a:p>
            <a:r>
              <a:rPr lang="ru-RU" b="1" dirty="0">
                <a:solidFill>
                  <a:srgbClr val="FD5E00"/>
                </a:solidFill>
              </a:rPr>
              <a:t>       экспертиза и безопасность сырья и пищевых продуктов)</a:t>
            </a:r>
          </a:p>
          <a:p>
            <a:endParaRPr lang="ru-RU" sz="1000" b="1" dirty="0">
              <a:solidFill>
                <a:srgbClr val="215BA7"/>
              </a:solidFill>
            </a:endParaRPr>
          </a:p>
          <a:p>
            <a:r>
              <a:rPr lang="ru-RU" sz="4000" b="1" dirty="0">
                <a:solidFill>
                  <a:srgbClr val="215BA7"/>
                </a:solidFill>
              </a:rPr>
              <a:t>• Ветеринария </a:t>
            </a:r>
            <a:r>
              <a:rPr lang="ru-RU" b="1" dirty="0">
                <a:solidFill>
                  <a:srgbClr val="FD5E00"/>
                </a:solidFill>
              </a:rPr>
              <a:t>(болезни продуктивных и</a:t>
            </a:r>
          </a:p>
          <a:p>
            <a:r>
              <a:rPr lang="ru-RU" b="1" dirty="0">
                <a:solidFill>
                  <a:srgbClr val="FD5E00"/>
                </a:solidFill>
              </a:rPr>
              <a:t>        непродуктивных животных) </a:t>
            </a:r>
            <a:endParaRPr lang="ru-RU" b="1" dirty="0">
              <a:solidFill>
                <a:srgbClr val="215BA7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92387" y="1999280"/>
            <a:ext cx="24390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FD5E00"/>
                </a:solidFill>
              </a:rPr>
              <a:t>Обязательные предметы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822509" y="2053548"/>
            <a:ext cx="22694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По выбору </a:t>
            </a:r>
          </a:p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абитуриента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22362" y="3290269"/>
            <a:ext cx="2536371" cy="27295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D5E00"/>
                </a:solidFill>
              </a:rPr>
              <a:t>РУССКИЙ ЯЗЫК</a:t>
            </a:r>
          </a:p>
          <a:p>
            <a:pPr algn="ctr"/>
            <a:endParaRPr lang="ru-RU" sz="2000" b="1" dirty="0">
              <a:solidFill>
                <a:srgbClr val="FD5E00"/>
              </a:solidFill>
            </a:endParaRPr>
          </a:p>
          <a:p>
            <a:pPr algn="ctr"/>
            <a:r>
              <a:rPr lang="ru-RU" sz="3200" b="1" dirty="0">
                <a:solidFill>
                  <a:srgbClr val="FD5E00"/>
                </a:solidFill>
              </a:rPr>
              <a:t>БИОЛОГИЯ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8229600" y="2576813"/>
            <a:ext cx="288000" cy="377423"/>
          </a:xfrm>
          <a:prstGeom prst="downArrow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921923" y="3290269"/>
            <a:ext cx="2106234" cy="27295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Математика </a:t>
            </a:r>
            <a:r>
              <a:rPr lang="ru-RU" sz="2000" b="1" dirty="0">
                <a:solidFill>
                  <a:srgbClr val="00B050"/>
                </a:solidFill>
              </a:rPr>
              <a:t>профильная</a:t>
            </a:r>
            <a:endParaRPr lang="ru-RU" sz="2400" b="1" dirty="0">
              <a:solidFill>
                <a:srgbClr val="00B050"/>
              </a:solidFill>
            </a:endParaRP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 </a:t>
            </a:r>
          </a:p>
          <a:p>
            <a:pPr algn="ctr">
              <a:lnSpc>
                <a:spcPts val="1900"/>
              </a:lnSpc>
            </a:pPr>
            <a:endParaRPr lang="ru-RU" sz="2400" b="1" dirty="0">
              <a:solidFill>
                <a:srgbClr val="00B050"/>
              </a:solidFill>
            </a:endParaRP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Химия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0838607" y="2648814"/>
            <a:ext cx="288000" cy="3327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>
            <a:spLocks noChangeAspect="1"/>
          </p:cNvSpPr>
          <p:nvPr/>
        </p:nvSpPr>
        <p:spPr>
          <a:xfrm>
            <a:off x="1632833" y="1834354"/>
            <a:ext cx="1476000" cy="1272734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ОЧНАЯ ФОРМА</a:t>
            </a:r>
          </a:p>
        </p:txBody>
      </p:sp>
      <p:sp>
        <p:nvSpPr>
          <p:cNvPr id="15" name="Блок-схема: узел 14"/>
          <p:cNvSpPr>
            <a:spLocks noChangeAspect="1"/>
          </p:cNvSpPr>
          <p:nvPr/>
        </p:nvSpPr>
        <p:spPr>
          <a:xfrm>
            <a:off x="3271809" y="1856122"/>
            <a:ext cx="1476000" cy="1269430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ЗАОЧНАЯ ФОРМА</a:t>
            </a:r>
          </a:p>
        </p:txBody>
      </p:sp>
      <p:sp>
        <p:nvSpPr>
          <p:cNvPr id="18" name="Блок-схема: узел 17"/>
          <p:cNvSpPr>
            <a:spLocks noChangeAspect="1"/>
          </p:cNvSpPr>
          <p:nvPr/>
        </p:nvSpPr>
        <p:spPr>
          <a:xfrm>
            <a:off x="4926477" y="1856118"/>
            <a:ext cx="1476000" cy="1269430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ОЧНО-ЗАОЧНАЯ ФОРМА</a:t>
            </a:r>
          </a:p>
        </p:txBody>
      </p:sp>
    </p:spTree>
    <p:extLst>
      <p:ext uri="{BB962C8B-B14F-4D97-AF65-F5344CB8AC3E}">
        <p14:creationId xmlns:p14="http://schemas.microsoft.com/office/powerpoint/2010/main" xmlns="" val="664210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3" y="703773"/>
            <a:ext cx="1504203" cy="176728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299647" y="598708"/>
            <a:ext cx="8857397" cy="598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ИНЖЕНЕРНЫЙ ФАКУЛЬТЕТ 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599" y="2908450"/>
            <a:ext cx="6499746" cy="3644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3400" b="1" dirty="0">
                <a:solidFill>
                  <a:srgbClr val="215BA7"/>
                </a:solidFill>
              </a:rPr>
              <a:t>• Агроинженерия</a:t>
            </a:r>
            <a:r>
              <a:rPr lang="ru-RU" sz="2200" b="1" dirty="0">
                <a:solidFill>
                  <a:srgbClr val="215BA7"/>
                </a:solidFill>
              </a:rPr>
              <a:t> </a:t>
            </a:r>
            <a:r>
              <a:rPr lang="ru-RU" b="1" dirty="0">
                <a:solidFill>
                  <a:srgbClr val="FD5E00"/>
                </a:solidFill>
              </a:rPr>
              <a:t>(технические системы в АПК;</a:t>
            </a:r>
          </a:p>
          <a:p>
            <a:pPr>
              <a:lnSpc>
                <a:spcPts val="2100"/>
              </a:lnSpc>
            </a:pPr>
            <a:r>
              <a:rPr lang="ru-RU" b="1" dirty="0">
                <a:solidFill>
                  <a:srgbClr val="FD5E00"/>
                </a:solidFill>
              </a:rPr>
              <a:t>      электрооборудование и электротехнологии в АПК; </a:t>
            </a:r>
          </a:p>
          <a:p>
            <a:pPr>
              <a:lnSpc>
                <a:spcPts val="2100"/>
              </a:lnSpc>
            </a:pPr>
            <a:r>
              <a:rPr lang="ru-RU" b="1" dirty="0">
                <a:solidFill>
                  <a:srgbClr val="FD5E00"/>
                </a:solidFill>
              </a:rPr>
              <a:t>      машины и оборудование для хранения и переработки </a:t>
            </a:r>
          </a:p>
          <a:p>
            <a:pPr>
              <a:lnSpc>
                <a:spcPts val="2100"/>
              </a:lnSpc>
            </a:pPr>
            <a:r>
              <a:rPr lang="ru-RU" b="1" dirty="0">
                <a:solidFill>
                  <a:srgbClr val="FD5E00"/>
                </a:solidFill>
              </a:rPr>
              <a:t>      сельскохозяйственной продукции)</a:t>
            </a:r>
          </a:p>
          <a:p>
            <a:pPr>
              <a:lnSpc>
                <a:spcPts val="2100"/>
              </a:lnSpc>
            </a:pPr>
            <a:endParaRPr lang="ru-RU" sz="2400" b="1" dirty="0">
              <a:solidFill>
                <a:srgbClr val="FD5E00"/>
              </a:solidFill>
            </a:endParaRPr>
          </a:p>
          <a:p>
            <a:pPr>
              <a:lnSpc>
                <a:spcPts val="2600"/>
              </a:lnSpc>
            </a:pPr>
            <a:r>
              <a:rPr lang="ru-RU" sz="3400" b="1" dirty="0">
                <a:solidFill>
                  <a:srgbClr val="215BA7"/>
                </a:solidFill>
              </a:rPr>
              <a:t>• Электроэнергетика и </a:t>
            </a:r>
          </a:p>
          <a:p>
            <a:pPr>
              <a:lnSpc>
                <a:spcPts val="2600"/>
              </a:lnSpc>
            </a:pPr>
            <a:r>
              <a:rPr lang="ru-RU" sz="3400" b="1" dirty="0">
                <a:solidFill>
                  <a:srgbClr val="215BA7"/>
                </a:solidFill>
              </a:rPr>
              <a:t>   электротехника</a:t>
            </a:r>
            <a:r>
              <a:rPr lang="ru-RU" sz="3600" b="1" dirty="0">
                <a:solidFill>
                  <a:srgbClr val="FD5E00"/>
                </a:solidFill>
              </a:rPr>
              <a:t> </a:t>
            </a:r>
          </a:p>
          <a:p>
            <a:pPr>
              <a:lnSpc>
                <a:spcPts val="2600"/>
              </a:lnSpc>
            </a:pPr>
            <a:r>
              <a:rPr lang="ru-RU" sz="3600" b="1" dirty="0">
                <a:solidFill>
                  <a:srgbClr val="FD5E00"/>
                </a:solidFill>
              </a:rPr>
              <a:t>   </a:t>
            </a:r>
            <a:r>
              <a:rPr lang="ru-RU" b="1" dirty="0">
                <a:solidFill>
                  <a:srgbClr val="FD5E00"/>
                </a:solidFill>
              </a:rPr>
              <a:t>(эксплуатация электрооборудования)</a:t>
            </a:r>
          </a:p>
          <a:p>
            <a:pPr>
              <a:lnSpc>
                <a:spcPts val="2100"/>
              </a:lnSpc>
            </a:pPr>
            <a:r>
              <a:rPr lang="ru-RU" b="1" dirty="0">
                <a:solidFill>
                  <a:srgbClr val="FD5E00"/>
                </a:solidFill>
              </a:rPr>
              <a:t> </a:t>
            </a:r>
            <a:endParaRPr lang="ru-RU" sz="200" b="1" dirty="0">
              <a:solidFill>
                <a:srgbClr val="215BA7"/>
              </a:solidFill>
            </a:endParaRPr>
          </a:p>
          <a:p>
            <a:pPr>
              <a:lnSpc>
                <a:spcPts val="2600"/>
              </a:lnSpc>
            </a:pPr>
            <a:r>
              <a:rPr lang="ru-RU" sz="3400" b="1" dirty="0">
                <a:solidFill>
                  <a:srgbClr val="215BA7"/>
                </a:solidFill>
              </a:rPr>
              <a:t>• Наземные транспортно-</a:t>
            </a:r>
          </a:p>
          <a:p>
            <a:pPr>
              <a:lnSpc>
                <a:spcPts val="2600"/>
              </a:lnSpc>
            </a:pPr>
            <a:r>
              <a:rPr lang="ru-RU" sz="3400" b="1" dirty="0">
                <a:solidFill>
                  <a:srgbClr val="215BA7"/>
                </a:solidFill>
              </a:rPr>
              <a:t>   технологические комплексы </a:t>
            </a:r>
          </a:p>
          <a:p>
            <a:pPr>
              <a:lnSpc>
                <a:spcPts val="2100"/>
              </a:lnSpc>
            </a:pPr>
            <a:r>
              <a:rPr lang="ru-RU" sz="3400" b="1" dirty="0">
                <a:solidFill>
                  <a:srgbClr val="215BA7"/>
                </a:solidFill>
              </a:rPr>
              <a:t>   </a:t>
            </a:r>
            <a:r>
              <a:rPr lang="ru-RU" b="1" dirty="0">
                <a:solidFill>
                  <a:srgbClr val="FD5E00"/>
                </a:solidFill>
              </a:rPr>
              <a:t>(эксплуатация автомобилей и тракторов)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46723" y="1890420"/>
            <a:ext cx="24390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FD5E00"/>
                </a:solidFill>
              </a:rPr>
              <a:t>Обязательные предметы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7786" y="1917887"/>
            <a:ext cx="22694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По выбору </a:t>
            </a:r>
          </a:p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абитуриента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32812" y="2984651"/>
            <a:ext cx="3025922" cy="35357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D5E00"/>
                </a:solidFill>
              </a:rPr>
              <a:t>РУССКИЙ ЯЗЫК</a:t>
            </a:r>
          </a:p>
          <a:p>
            <a:pPr algn="ctr"/>
            <a:endParaRPr lang="ru-RU" sz="2000" b="1" dirty="0">
              <a:solidFill>
                <a:srgbClr val="FD5E00"/>
              </a:solidFill>
            </a:endParaRPr>
          </a:p>
          <a:p>
            <a:pPr algn="ctr"/>
            <a:r>
              <a:rPr lang="ru-RU" sz="3200" b="1" dirty="0">
                <a:solidFill>
                  <a:srgbClr val="FD5E00"/>
                </a:solidFill>
              </a:rPr>
              <a:t>МАТЕМАТИКА</a:t>
            </a:r>
            <a:endParaRPr lang="en-US" sz="3200" b="1" dirty="0">
              <a:solidFill>
                <a:srgbClr val="FD5E00"/>
              </a:solidFill>
            </a:endParaRPr>
          </a:p>
          <a:p>
            <a:pPr algn="ctr"/>
            <a:r>
              <a:rPr lang="ru-RU" sz="3200" b="1" dirty="0">
                <a:solidFill>
                  <a:srgbClr val="FD5E00"/>
                </a:solidFill>
              </a:rPr>
              <a:t>профильная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7956640" y="2467953"/>
            <a:ext cx="288000" cy="377423"/>
          </a:xfrm>
          <a:prstGeom prst="downArrow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22508" y="2984652"/>
            <a:ext cx="2269427" cy="35357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Физика</a:t>
            </a:r>
          </a:p>
          <a:p>
            <a:pPr algn="ctr">
              <a:lnSpc>
                <a:spcPts val="1900"/>
              </a:lnSpc>
            </a:pPr>
            <a:endParaRPr lang="ru-RU" sz="2400" b="1" dirty="0">
              <a:solidFill>
                <a:srgbClr val="00B050"/>
              </a:solidFill>
            </a:endParaRPr>
          </a:p>
          <a:p>
            <a:pPr algn="ctr">
              <a:lnSpc>
                <a:spcPts val="1900"/>
              </a:lnSpc>
            </a:pPr>
            <a:endParaRPr lang="ru-RU" sz="2400" b="1" dirty="0">
              <a:solidFill>
                <a:srgbClr val="00B050"/>
              </a:solidFill>
            </a:endParaRP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Информатика и ИКТ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0838607" y="2518182"/>
            <a:ext cx="288000" cy="3327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>
            <a:spLocks noChangeAspect="1"/>
          </p:cNvSpPr>
          <p:nvPr/>
        </p:nvSpPr>
        <p:spPr>
          <a:xfrm>
            <a:off x="2307765" y="1344484"/>
            <a:ext cx="1476000" cy="1272734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ОЧНАЯ ФОРМА</a:t>
            </a:r>
          </a:p>
        </p:txBody>
      </p:sp>
      <p:sp>
        <p:nvSpPr>
          <p:cNvPr id="15" name="Блок-схема: узел 14"/>
          <p:cNvSpPr>
            <a:spLocks noChangeAspect="1"/>
          </p:cNvSpPr>
          <p:nvPr/>
        </p:nvSpPr>
        <p:spPr>
          <a:xfrm>
            <a:off x="3914083" y="1333594"/>
            <a:ext cx="1476000" cy="1269430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ЗАОЧНАЯ ФОРМА</a:t>
            </a:r>
          </a:p>
        </p:txBody>
      </p:sp>
    </p:spTree>
    <p:extLst>
      <p:ext uri="{BB962C8B-B14F-4D97-AF65-F5344CB8AC3E}">
        <p14:creationId xmlns:p14="http://schemas.microsoft.com/office/powerpoint/2010/main" xmlns="" val="664210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3" y="703773"/>
            <a:ext cx="1504203" cy="176728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299647" y="685796"/>
            <a:ext cx="8857397" cy="598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ИНЖЕНЕРНЫЙ ФАКУЛЬТЕТ 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599" y="3004976"/>
            <a:ext cx="6499746" cy="2384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endParaRPr lang="ru-RU" sz="600" b="1" dirty="0">
              <a:solidFill>
                <a:srgbClr val="FD5E00"/>
              </a:solidFill>
            </a:endParaRPr>
          </a:p>
          <a:p>
            <a:pPr>
              <a:lnSpc>
                <a:spcPts val="2100"/>
              </a:lnSpc>
            </a:pPr>
            <a:r>
              <a:rPr lang="ru-RU" sz="3400" b="1" dirty="0">
                <a:solidFill>
                  <a:srgbClr val="215BA7"/>
                </a:solidFill>
              </a:rPr>
              <a:t>• Стандартизация и метрология</a:t>
            </a:r>
            <a:r>
              <a:rPr lang="ru-RU" sz="3600" b="1" dirty="0">
                <a:solidFill>
                  <a:srgbClr val="FD5E00"/>
                </a:solidFill>
              </a:rPr>
              <a:t> </a:t>
            </a:r>
          </a:p>
          <a:p>
            <a:pPr>
              <a:lnSpc>
                <a:spcPts val="2100"/>
              </a:lnSpc>
            </a:pPr>
            <a:r>
              <a:rPr lang="ru-RU" sz="3600" b="1" dirty="0">
                <a:solidFill>
                  <a:srgbClr val="FD5E00"/>
                </a:solidFill>
              </a:rPr>
              <a:t>   </a:t>
            </a:r>
            <a:r>
              <a:rPr lang="ru-RU" b="1" dirty="0">
                <a:solidFill>
                  <a:srgbClr val="FD5E00"/>
                </a:solidFill>
              </a:rPr>
              <a:t>(стандартизация и сертификация)</a:t>
            </a:r>
            <a:endParaRPr lang="ru-RU" sz="1400" b="1" dirty="0">
              <a:solidFill>
                <a:srgbClr val="FD5E00"/>
              </a:solidFill>
            </a:endParaRPr>
          </a:p>
          <a:p>
            <a:pPr>
              <a:lnSpc>
                <a:spcPts val="2100"/>
              </a:lnSpc>
            </a:pPr>
            <a:r>
              <a:rPr lang="ru-RU" sz="1400" b="1" dirty="0">
                <a:solidFill>
                  <a:srgbClr val="FD5E00"/>
                </a:solidFill>
              </a:rPr>
              <a:t> </a:t>
            </a:r>
            <a:endParaRPr lang="ru-RU" sz="1400" b="1" dirty="0">
              <a:solidFill>
                <a:srgbClr val="215BA7"/>
              </a:solidFill>
            </a:endParaRPr>
          </a:p>
          <a:p>
            <a:pPr>
              <a:lnSpc>
                <a:spcPts val="3500"/>
              </a:lnSpc>
            </a:pPr>
            <a:r>
              <a:rPr lang="ru-RU" sz="3400" b="1" dirty="0">
                <a:solidFill>
                  <a:srgbClr val="215BA7"/>
                </a:solidFill>
              </a:rPr>
              <a:t>• Информационные системы и</a:t>
            </a:r>
          </a:p>
          <a:p>
            <a:pPr>
              <a:lnSpc>
                <a:spcPts val="3500"/>
              </a:lnSpc>
            </a:pPr>
            <a:r>
              <a:rPr lang="ru-RU" sz="3400" b="1" dirty="0">
                <a:solidFill>
                  <a:srgbClr val="215BA7"/>
                </a:solidFill>
              </a:rPr>
              <a:t>   технологии </a:t>
            </a:r>
          </a:p>
          <a:p>
            <a:pPr>
              <a:lnSpc>
                <a:spcPts val="2100"/>
              </a:lnSpc>
            </a:pPr>
            <a:r>
              <a:rPr lang="ru-RU" sz="3400" b="1" dirty="0">
                <a:solidFill>
                  <a:srgbClr val="215BA7"/>
                </a:solidFill>
              </a:rPr>
              <a:t>   </a:t>
            </a:r>
            <a:r>
              <a:rPr lang="ru-RU" b="1" dirty="0">
                <a:solidFill>
                  <a:srgbClr val="FD5E00"/>
                </a:solidFill>
              </a:rPr>
              <a:t>(информационные системы и технологии в АПК)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46723" y="1999280"/>
            <a:ext cx="24390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FD5E00"/>
                </a:solidFill>
              </a:rPr>
              <a:t>Обязательные предметы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7786" y="2026747"/>
            <a:ext cx="22694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По выбору </a:t>
            </a:r>
          </a:p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абитуриента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32812" y="3017309"/>
            <a:ext cx="3025922" cy="37466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D5E00"/>
                </a:solidFill>
              </a:rPr>
              <a:t>РУССКИЙ ЯЗЫК</a:t>
            </a:r>
          </a:p>
          <a:p>
            <a:pPr algn="ctr"/>
            <a:endParaRPr lang="ru-RU" sz="4000" b="1" dirty="0">
              <a:solidFill>
                <a:srgbClr val="FD5E00"/>
              </a:solidFill>
            </a:endParaRPr>
          </a:p>
          <a:p>
            <a:pPr algn="ctr"/>
            <a:r>
              <a:rPr lang="ru-RU" sz="3200" b="1" dirty="0">
                <a:solidFill>
                  <a:srgbClr val="FD5E00"/>
                </a:solidFill>
              </a:rPr>
              <a:t>МАТЕМАТИКА</a:t>
            </a:r>
            <a:endParaRPr lang="en-US" sz="3200" b="1" dirty="0">
              <a:solidFill>
                <a:srgbClr val="FD5E00"/>
              </a:solidFill>
            </a:endParaRPr>
          </a:p>
          <a:p>
            <a:pPr algn="ctr"/>
            <a:r>
              <a:rPr lang="ru-RU" sz="3200" b="1" dirty="0">
                <a:solidFill>
                  <a:srgbClr val="FD5E00"/>
                </a:solidFill>
              </a:rPr>
              <a:t>профильная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7956640" y="2576813"/>
            <a:ext cx="288000" cy="377423"/>
          </a:xfrm>
          <a:prstGeom prst="downArrow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22508" y="3017310"/>
            <a:ext cx="2269427" cy="21134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Физика</a:t>
            </a: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 </a:t>
            </a:r>
          </a:p>
          <a:p>
            <a:pPr algn="ctr">
              <a:lnSpc>
                <a:spcPts val="1900"/>
              </a:lnSpc>
            </a:pPr>
            <a:endParaRPr lang="ru-RU" sz="1400" b="1" dirty="0">
              <a:solidFill>
                <a:srgbClr val="00B050"/>
              </a:solidFill>
            </a:endParaRP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Информатика и ИКТ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0838607" y="2627042"/>
            <a:ext cx="288000" cy="3327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>
            <a:spLocks noChangeAspect="1"/>
          </p:cNvSpPr>
          <p:nvPr/>
        </p:nvSpPr>
        <p:spPr>
          <a:xfrm>
            <a:off x="2307765" y="1551318"/>
            <a:ext cx="1476000" cy="1272734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ОЧНАЯ ФОРМА</a:t>
            </a:r>
          </a:p>
        </p:txBody>
      </p:sp>
      <p:sp>
        <p:nvSpPr>
          <p:cNvPr id="15" name="Блок-схема: узел 14"/>
          <p:cNvSpPr>
            <a:spLocks noChangeAspect="1"/>
          </p:cNvSpPr>
          <p:nvPr/>
        </p:nvSpPr>
        <p:spPr>
          <a:xfrm>
            <a:off x="3914083" y="1540428"/>
            <a:ext cx="1476000" cy="1269430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ЗАОЧНАЯ ФОРМА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A89182D-FDC0-4488-9A72-8D539EA0AD63}"/>
              </a:ext>
            </a:extLst>
          </p:cNvPr>
          <p:cNvSpPr/>
          <p:nvPr/>
        </p:nvSpPr>
        <p:spPr>
          <a:xfrm>
            <a:off x="228599" y="5514496"/>
            <a:ext cx="6499746" cy="954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endParaRPr lang="ru-RU" sz="600" b="1" dirty="0">
              <a:solidFill>
                <a:srgbClr val="FD5E00"/>
              </a:solidFill>
            </a:endParaRPr>
          </a:p>
          <a:p>
            <a:pPr>
              <a:lnSpc>
                <a:spcPts val="2100"/>
              </a:lnSpc>
            </a:pPr>
            <a:r>
              <a:rPr lang="ru-RU" sz="3400" b="1" dirty="0">
                <a:solidFill>
                  <a:srgbClr val="215BA7"/>
                </a:solidFill>
              </a:rPr>
              <a:t>• Землеустройство и кадастры</a:t>
            </a:r>
            <a:r>
              <a:rPr lang="ru-RU" sz="3600" b="1" dirty="0">
                <a:solidFill>
                  <a:srgbClr val="FD5E00"/>
                </a:solidFill>
              </a:rPr>
              <a:t> </a:t>
            </a:r>
          </a:p>
          <a:p>
            <a:pPr>
              <a:lnSpc>
                <a:spcPts val="2100"/>
              </a:lnSpc>
            </a:pPr>
            <a:r>
              <a:rPr lang="ru-RU" sz="3600" b="1" dirty="0">
                <a:solidFill>
                  <a:srgbClr val="FD5E00"/>
                </a:solidFill>
              </a:rPr>
              <a:t>   </a:t>
            </a:r>
            <a:r>
              <a:rPr lang="ru-RU" b="1" dirty="0">
                <a:solidFill>
                  <a:srgbClr val="FD5E00"/>
                </a:solidFill>
              </a:rPr>
              <a:t>(землеустройство)</a:t>
            </a:r>
          </a:p>
        </p:txBody>
      </p:sp>
      <p:sp>
        <p:nvSpPr>
          <p:cNvPr id="20" name="Скругленный прямоугольник 11">
            <a:extLst>
              <a:ext uri="{FF2B5EF4-FFF2-40B4-BE49-F238E27FC236}">
                <a16:creationId xmlns:a16="http://schemas.microsoft.com/office/drawing/2014/main" xmlns="" id="{9C9D4E07-8ABE-4832-8CEB-AF807F95E26E}"/>
              </a:ext>
            </a:extLst>
          </p:cNvPr>
          <p:cNvSpPr/>
          <p:nvPr/>
        </p:nvSpPr>
        <p:spPr>
          <a:xfrm>
            <a:off x="9842828" y="5252510"/>
            <a:ext cx="2269427" cy="15546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Физика</a:t>
            </a: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Информатика и ИКТ</a:t>
            </a: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География</a:t>
            </a: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Химия</a:t>
            </a:r>
          </a:p>
        </p:txBody>
      </p:sp>
    </p:spTree>
    <p:extLst>
      <p:ext uri="{BB962C8B-B14F-4D97-AF65-F5344CB8AC3E}">
        <p14:creationId xmlns:p14="http://schemas.microsoft.com/office/powerpoint/2010/main" xmlns="" val="3351990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703774"/>
            <a:ext cx="1338264" cy="1572322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299647" y="653136"/>
            <a:ext cx="8857397" cy="598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ЭКОНОМИЧЕСКИЙ ФАКУЛЬТЕТ               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23379" y="1683586"/>
            <a:ext cx="24390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FD5E00"/>
                </a:solidFill>
              </a:rPr>
              <a:t>Обязательные предметы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32653" y="1705196"/>
            <a:ext cx="22694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По выбору </a:t>
            </a:r>
          </a:p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абитуриента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82343" y="2831541"/>
            <a:ext cx="3307639" cy="21152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D5E00"/>
                </a:solidFill>
              </a:rPr>
              <a:t>РУССКИЙ ЯЗЫК</a:t>
            </a:r>
          </a:p>
          <a:p>
            <a:pPr algn="ctr"/>
            <a:endParaRPr lang="ru-RU" b="1" dirty="0">
              <a:solidFill>
                <a:srgbClr val="FD5E00"/>
              </a:solidFill>
            </a:endParaRPr>
          </a:p>
          <a:p>
            <a:pPr algn="ctr"/>
            <a:r>
              <a:rPr lang="ru-RU" sz="2800" b="1" dirty="0">
                <a:solidFill>
                  <a:srgbClr val="FD5E00"/>
                </a:solidFill>
              </a:rPr>
              <a:t>МАТЕМАТИКА</a:t>
            </a:r>
          </a:p>
          <a:p>
            <a:pPr algn="ctr"/>
            <a:r>
              <a:rPr lang="ru-RU" sz="2800" b="1" dirty="0">
                <a:solidFill>
                  <a:srgbClr val="FD5E00"/>
                </a:solidFill>
              </a:rPr>
              <a:t>профильная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7301536" y="2261119"/>
            <a:ext cx="288000" cy="377423"/>
          </a:xfrm>
          <a:prstGeom prst="downArrow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84943" y="2821708"/>
            <a:ext cx="2906993" cy="21152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Обществознание</a:t>
            </a:r>
          </a:p>
          <a:p>
            <a:pPr algn="ctr">
              <a:lnSpc>
                <a:spcPts val="1900"/>
              </a:lnSpc>
            </a:pPr>
            <a:endParaRPr lang="ru-RU" sz="2400" b="1" dirty="0">
              <a:solidFill>
                <a:srgbClr val="00B050"/>
              </a:solidFill>
            </a:endParaRP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История</a:t>
            </a:r>
          </a:p>
          <a:p>
            <a:pPr algn="ctr">
              <a:lnSpc>
                <a:spcPts val="1900"/>
              </a:lnSpc>
            </a:pPr>
            <a:endParaRPr lang="ru-RU" sz="2400" b="1" dirty="0">
              <a:solidFill>
                <a:srgbClr val="00B050"/>
              </a:solidFill>
            </a:endParaRP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География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0494321" y="2300462"/>
            <a:ext cx="288000" cy="3327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7205" y="3427195"/>
            <a:ext cx="562791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ru-RU" sz="4800" b="1" dirty="0">
                <a:solidFill>
                  <a:srgbClr val="215BA7"/>
                </a:solidFill>
              </a:rPr>
              <a:t>• Экономика </a:t>
            </a:r>
          </a:p>
          <a:p>
            <a:pPr>
              <a:lnSpc>
                <a:spcPts val="2000"/>
              </a:lnSpc>
            </a:pPr>
            <a:r>
              <a:rPr lang="ru-RU" b="1" dirty="0">
                <a:solidFill>
                  <a:srgbClr val="FD5E00"/>
                </a:solidFill>
              </a:rPr>
              <a:t>        (учет, финансы и бизнес-аналитика в АПК;   </a:t>
            </a:r>
          </a:p>
          <a:p>
            <a:pPr>
              <a:lnSpc>
                <a:spcPts val="2000"/>
              </a:lnSpc>
            </a:pPr>
            <a:r>
              <a:rPr lang="ru-RU" b="1" dirty="0">
                <a:solidFill>
                  <a:srgbClr val="FD5E00"/>
                </a:solidFill>
              </a:rPr>
              <a:t>        экономика и управление в агробизнесе)</a:t>
            </a:r>
          </a:p>
        </p:txBody>
      </p:sp>
      <p:sp>
        <p:nvSpPr>
          <p:cNvPr id="15" name="Блок-схема: узел 14"/>
          <p:cNvSpPr>
            <a:spLocks noChangeAspect="1"/>
          </p:cNvSpPr>
          <p:nvPr/>
        </p:nvSpPr>
        <p:spPr>
          <a:xfrm>
            <a:off x="1642968" y="1509515"/>
            <a:ext cx="1476000" cy="1272734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ОЧНАЯ ФОРМА</a:t>
            </a:r>
          </a:p>
        </p:txBody>
      </p:sp>
      <p:sp>
        <p:nvSpPr>
          <p:cNvPr id="18" name="Блок-схема: узел 17"/>
          <p:cNvSpPr>
            <a:spLocks noChangeAspect="1"/>
          </p:cNvSpPr>
          <p:nvPr/>
        </p:nvSpPr>
        <p:spPr>
          <a:xfrm>
            <a:off x="3489178" y="1509225"/>
            <a:ext cx="1476000" cy="1269430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ОЧНО-ЗАОЧНАЯ ФОРМА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7201" y="5348015"/>
            <a:ext cx="5394513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ru-RU" sz="4800" b="1" dirty="0">
                <a:solidFill>
                  <a:srgbClr val="215BA7"/>
                </a:solidFill>
              </a:rPr>
              <a:t>• Юриспруденция </a:t>
            </a:r>
          </a:p>
          <a:p>
            <a:pPr>
              <a:lnSpc>
                <a:spcPts val="2000"/>
              </a:lnSpc>
            </a:pPr>
            <a:r>
              <a:rPr lang="ru-RU" b="1" dirty="0">
                <a:solidFill>
                  <a:srgbClr val="FD5E00"/>
                </a:solidFill>
              </a:rPr>
              <a:t>         (гражданское и корпоративное право)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82343" y="5232239"/>
            <a:ext cx="3329407" cy="12394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D5E00"/>
                </a:solidFill>
              </a:rPr>
              <a:t>РУССКИЙ ЯЗЫК</a:t>
            </a:r>
            <a:endParaRPr lang="ru-RU" b="1" dirty="0">
              <a:solidFill>
                <a:srgbClr val="FD5E00"/>
              </a:solidFill>
            </a:endParaRPr>
          </a:p>
          <a:p>
            <a:pPr algn="ctr"/>
            <a:endParaRPr lang="ru-RU" b="1" dirty="0">
              <a:solidFill>
                <a:srgbClr val="FD5E00"/>
              </a:solidFill>
            </a:endParaRPr>
          </a:p>
          <a:p>
            <a:pPr algn="ctr"/>
            <a:r>
              <a:rPr lang="ru-RU" sz="2800" b="1" dirty="0">
                <a:solidFill>
                  <a:srgbClr val="FD5E00"/>
                </a:solidFill>
              </a:rPr>
              <a:t>ОБЩЕСТВОЗНАНИЕ</a:t>
            </a:r>
            <a:endParaRPr lang="ru-RU" sz="3000" b="1" dirty="0">
              <a:solidFill>
                <a:srgbClr val="FD5E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206711" y="5214775"/>
            <a:ext cx="2906993" cy="12394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ru-RU" sz="2400" b="1" dirty="0">
                <a:solidFill>
                  <a:srgbClr val="00B050"/>
                </a:solidFill>
              </a:rPr>
              <a:t>История</a:t>
            </a:r>
            <a:endParaRPr lang="ru-RU" sz="1400" b="1" dirty="0">
              <a:solidFill>
                <a:srgbClr val="00B050"/>
              </a:solidFill>
            </a:endParaRPr>
          </a:p>
          <a:p>
            <a:pPr algn="ctr">
              <a:lnSpc>
                <a:spcPts val="2200"/>
              </a:lnSpc>
            </a:pPr>
            <a:endParaRPr lang="ru-RU" sz="1200" b="1" dirty="0">
              <a:solidFill>
                <a:srgbClr val="00B050"/>
              </a:solidFill>
            </a:endParaRPr>
          </a:p>
          <a:p>
            <a:pPr algn="ctr">
              <a:lnSpc>
                <a:spcPts val="2200"/>
              </a:lnSpc>
            </a:pPr>
            <a:r>
              <a:rPr lang="ru-RU" sz="2400" b="1" dirty="0">
                <a:solidFill>
                  <a:srgbClr val="00B050"/>
                </a:solidFill>
              </a:rPr>
              <a:t>Информатика и ИКТ</a:t>
            </a:r>
          </a:p>
        </p:txBody>
      </p:sp>
    </p:spTree>
    <p:extLst>
      <p:ext uri="{BB962C8B-B14F-4D97-AF65-F5344CB8AC3E}">
        <p14:creationId xmlns:p14="http://schemas.microsoft.com/office/powerpoint/2010/main" xmlns="" val="664210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28892" y="688627"/>
            <a:ext cx="90355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ВСТУПИТЕЛЬНЫХ ИСПЫТАНИЙ</a:t>
            </a:r>
            <a:endParaRPr lang="ru-RU" sz="2500" dirty="0">
              <a:solidFill>
                <a:srgbClr val="215B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000C1AC-023B-B442-9787-732753F2C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5" y="648908"/>
            <a:ext cx="1125164" cy="13219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82689" y="1560045"/>
            <a:ext cx="49658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</a:t>
            </a:r>
            <a:endParaRPr lang="ru-RU" sz="2500" dirty="0">
              <a:solidFill>
                <a:srgbClr val="215B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088" y="2205240"/>
            <a:ext cx="6480000" cy="135438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СРЕДНЕГО ОБЩЕГО ОБРАЗОВАНИЯ</a:t>
            </a:r>
          </a:p>
          <a:p>
            <a:pPr algn="ctr"/>
            <a:r>
              <a:rPr lang="ru-RU" sz="3200" b="1" dirty="0"/>
              <a:t>(11 КЛАССОВ)   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2084" y="4821286"/>
            <a:ext cx="6480000" cy="1554272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некоторые категории </a:t>
            </a:r>
          </a:p>
          <a:p>
            <a:pPr algn="ctr"/>
            <a:r>
              <a:rPr lang="ru-RU" sz="3200" b="1" dirty="0"/>
              <a:t>(инвалиды, иностранные граждане) могут сдавать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21A3519-B55F-6D43-BC6E-F01C3184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959" y="1824277"/>
            <a:ext cx="1849443" cy="1817069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7380514" y="2460167"/>
            <a:ext cx="1785257" cy="772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391396" y="5070365"/>
            <a:ext cx="1785257" cy="772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Александр\Desktop\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9588" y="4219218"/>
            <a:ext cx="2627625" cy="239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250943" y="1560046"/>
            <a:ext cx="2108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D5E00"/>
                </a:solidFill>
              </a:rPr>
              <a:t>РЕЗУЛЬТАТЫ ЕГЭ</a:t>
            </a:r>
            <a:endParaRPr lang="ru-RU" sz="2800" dirty="0">
              <a:solidFill>
                <a:srgbClr val="FD5E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29247" y="3755186"/>
            <a:ext cx="226210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FD5E00"/>
                </a:solidFill>
              </a:rPr>
              <a:t>ВНУТРЕННИЕ ВСТУПИТЕЛЬНЫЕ ЭКЗАМЕНЫ </a:t>
            </a:r>
            <a:r>
              <a:rPr lang="ru-RU" sz="1600" b="1" dirty="0">
                <a:solidFill>
                  <a:srgbClr val="215BA7"/>
                </a:solidFill>
              </a:rPr>
              <a:t>(компьютерное тестирование)</a:t>
            </a:r>
            <a:endParaRPr lang="ru-RU" sz="2100" dirty="0">
              <a:solidFill>
                <a:srgbClr val="215BA7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07398" y="5847445"/>
            <a:ext cx="1914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D5E00"/>
                </a:solidFill>
              </a:rPr>
              <a:t>ПРИ НАЛИЧИИ УЧИТЫВАЕМ ЕГЭ</a:t>
            </a:r>
            <a:endParaRPr lang="ru-RU" dirty="0">
              <a:solidFill>
                <a:srgbClr val="FD5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11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2143" y="616120"/>
            <a:ext cx="1174568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МИНИМАЛЬНЫЕ БАЛЛЫ ЕГЭ, </a:t>
            </a:r>
          </a:p>
          <a:p>
            <a:pPr algn="ctr"/>
            <a:r>
              <a:rPr lang="ru-RU" sz="2500" b="1" dirty="0">
                <a:solidFill>
                  <a:srgbClr val="5566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НЕОБХОДИМЫЕ ДЛЯ ПОСТУПЛЕНИЯ В КУРСКУЮ ГСХА В </a:t>
            </a:r>
            <a:r>
              <a:rPr lang="ru-RU" sz="25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ГОДУ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5AEBBC-8046-F842-BB3E-8669C66F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81" y="615447"/>
            <a:ext cx="821461" cy="96513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554909" y="1580580"/>
            <a:ext cx="5400000" cy="486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Русский язык                   36     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65795" y="2154781"/>
            <a:ext cx="5400000" cy="486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Математика                     27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54909" y="4440989"/>
            <a:ext cx="5400000" cy="486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Обществознание            42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65795" y="3871040"/>
            <a:ext cx="5400000" cy="486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Химия                                36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62429" y="5013176"/>
            <a:ext cx="5400000" cy="486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География                         37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2429" y="5589240"/>
            <a:ext cx="5400000" cy="486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История                             32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51543" y="6165304"/>
            <a:ext cx="5400000" cy="486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Информатика и ИКТ      40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F21A3519-B55F-6D43-BC6E-F01C3184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170" y="2308408"/>
            <a:ext cx="1474346" cy="1448538"/>
          </a:xfrm>
          <a:prstGeom prst="rect">
            <a:avLst/>
          </a:prstGeom>
        </p:spPr>
      </p:pic>
      <p:pic>
        <p:nvPicPr>
          <p:cNvPr id="2051" name="Picture 3" descr="G:\2020 год с компа\Инфоповоды\QIP Shot - Screen 3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8324" y="1521438"/>
            <a:ext cx="2788527" cy="529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6938538" y="3790539"/>
            <a:ext cx="171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15BA7"/>
                </a:solidFill>
              </a:rPr>
              <a:t>2019 - 2023</a:t>
            </a:r>
            <a:endParaRPr lang="ru-RU" sz="2400" dirty="0">
              <a:solidFill>
                <a:srgbClr val="215BA7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6277804" y="4633843"/>
            <a:ext cx="37688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D5E00"/>
                </a:solidFill>
              </a:rPr>
              <a:t>Едины </a:t>
            </a:r>
          </a:p>
          <a:p>
            <a:pPr algn="ctr"/>
            <a:r>
              <a:rPr lang="ru-RU" sz="2800" b="1" dirty="0">
                <a:solidFill>
                  <a:srgbClr val="FD5E00"/>
                </a:solidFill>
              </a:rPr>
              <a:t>для бюджетной </a:t>
            </a:r>
          </a:p>
          <a:p>
            <a:pPr algn="ctr"/>
            <a:r>
              <a:rPr lang="ru-RU" sz="2800" b="1" dirty="0">
                <a:solidFill>
                  <a:srgbClr val="FD5E00"/>
                </a:solidFill>
              </a:rPr>
              <a:t>и договорной основы</a:t>
            </a:r>
            <a:endParaRPr lang="ru-RU" sz="2800" dirty="0">
              <a:solidFill>
                <a:srgbClr val="FD5E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6662064" y="1885485"/>
            <a:ext cx="2351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15BA7"/>
                </a:solidFill>
              </a:rPr>
              <a:t>Действительны</a:t>
            </a:r>
            <a:endParaRPr lang="ru-RU" sz="2400" dirty="0">
              <a:solidFill>
                <a:srgbClr val="215BA7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3815" y="2728280"/>
            <a:ext cx="5400000" cy="486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Биология                           36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40167" y="3301496"/>
            <a:ext cx="5400000" cy="486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/>
              <a:t>Физика                               36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209382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1" y="92880"/>
            <a:ext cx="1411968" cy="1658916"/>
          </a:xfrm>
          <a:prstGeom prst="rect">
            <a:avLst/>
          </a:prstGeom>
        </p:spPr>
      </p:pic>
      <p:sp>
        <p:nvSpPr>
          <p:cNvPr id="3" name="AutoShape 5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5" descr="https://svgsilh.com/svg/293963-ff5722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7" descr="Здание Суда, Правительство, Капитолий, Исторический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20" descr="https://cdn.imgbin.com/10/16/16/imgbin-computer-icons-walking-walking-icon-ptVd3jWtNRA8gYftZebzVxstT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471159" y="723505"/>
            <a:ext cx="10516054" cy="920750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rgbClr val="556690"/>
                </a:solidFill>
                <a:latin typeface="+mn-lt"/>
                <a:ea typeface="+mn-ea"/>
                <a:cs typeface="+mn-cs"/>
              </a:rPr>
              <a:t>ОСОБОЕ ПРАВО ПРИ ПОСТУПЛЕНИИ ПРЕДОСТАВЛЯЕТСЯ:</a:t>
            </a: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406139" y="2153920"/>
            <a:ext cx="10646093" cy="4538749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sz="8400" b="1" dirty="0">
                <a:solidFill>
                  <a:srgbClr val="215BA7"/>
                </a:solidFill>
              </a:rPr>
              <a:t>Детям-сиротам и детям, оставшимся без попечения родителей </a:t>
            </a:r>
            <a:r>
              <a:rPr lang="ru-RU" sz="5100" b="1" dirty="0">
                <a:solidFill>
                  <a:schemeClr val="accent2"/>
                </a:solidFill>
              </a:rPr>
              <a:t>(Студенты получают полное государственное обеспечение и дополнительные гарантии по социальной поддержке на весь период обучения)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  <a:p>
            <a:pPr>
              <a:buFont typeface="Wingdings" pitchFamily="2" charset="2"/>
              <a:buChar char="ü"/>
            </a:pPr>
            <a:r>
              <a:rPr lang="ru-RU" sz="8400" b="1" dirty="0">
                <a:solidFill>
                  <a:srgbClr val="215BA7"/>
                </a:solidFill>
              </a:rPr>
              <a:t>Детям-инвалидам, инвалидам I и II групп, инвалидам с детства </a:t>
            </a:r>
            <a:r>
              <a:rPr lang="ru-RU" sz="5100" b="1" dirty="0">
                <a:solidFill>
                  <a:schemeClr val="accent2"/>
                </a:solidFill>
              </a:rPr>
              <a:t>(поступают на обучение по отдельному конкурсу на специально выделенные бюджетные места)</a:t>
            </a:r>
          </a:p>
          <a:p>
            <a:pPr>
              <a:buNone/>
            </a:pPr>
            <a:endParaRPr lang="ru-RU" sz="5100" b="1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8400" b="1" dirty="0">
                <a:solidFill>
                  <a:srgbClr val="215BA7"/>
                </a:solidFill>
              </a:rPr>
              <a:t>Детям участников специальной военной операции </a:t>
            </a:r>
          </a:p>
          <a:p>
            <a:pPr>
              <a:buNone/>
            </a:pPr>
            <a:r>
              <a:rPr lang="ru-RU" dirty="0"/>
              <a:t> 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607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28892" y="590653"/>
            <a:ext cx="90355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215BA7"/>
                </a:solidFill>
              </a:rPr>
              <a:t>НА СКОЛЬКО СПЕЦИАЛЬНОСТЕЙ МОЖНО ПОДАТЬ ДОКУМЕНТЫ ОДНОВРЕМЕННО?</a:t>
            </a:r>
            <a:endParaRPr lang="ru-RU" sz="2500" dirty="0">
              <a:solidFill>
                <a:srgbClr val="215BA7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000C1AC-023B-B442-9787-732753F2C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5" y="648908"/>
            <a:ext cx="1320904" cy="155192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1480C6E-88B3-5747-87F7-532BBDE64AFE}"/>
              </a:ext>
            </a:extLst>
          </p:cNvPr>
          <p:cNvSpPr/>
          <p:nvPr/>
        </p:nvSpPr>
        <p:spPr>
          <a:xfrm>
            <a:off x="1415071" y="1970861"/>
            <a:ext cx="73043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D5E00"/>
                </a:solidFill>
              </a:rPr>
              <a:t>При наличии результатов ЕГЭ или вступительных испытаний можно участвовать в конкурсе одновременно на </a:t>
            </a:r>
          </a:p>
          <a:p>
            <a:pPr algn="ctr"/>
            <a:r>
              <a:rPr lang="ru-RU" sz="4000" b="1" dirty="0">
                <a:solidFill>
                  <a:srgbClr val="FD5E00"/>
                </a:solidFill>
              </a:rPr>
              <a:t>5 </a:t>
            </a:r>
          </a:p>
          <a:p>
            <a:pPr algn="ctr"/>
            <a:r>
              <a:rPr lang="ru-RU" sz="4000" b="1" dirty="0">
                <a:solidFill>
                  <a:srgbClr val="FD5E00"/>
                </a:solidFill>
              </a:rPr>
              <a:t>направлений подготовки, специальностей</a:t>
            </a:r>
            <a:endParaRPr lang="ru-RU" sz="4000" dirty="0">
              <a:solidFill>
                <a:srgbClr val="FD5E00"/>
              </a:solidFill>
            </a:endParaRPr>
          </a:p>
        </p:txBody>
      </p:sp>
      <p:pic>
        <p:nvPicPr>
          <p:cNvPr id="7" name="Picture 4" descr="G:\2020 год с компа\Инфоповоды\_78486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5913" y="1567544"/>
            <a:ext cx="3122398" cy="520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4210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28892" y="676448"/>
            <a:ext cx="90355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БЮДЖЕТНЫХ МЕСТ</a:t>
            </a:r>
            <a:endParaRPr lang="ru-RU" sz="2500" dirty="0">
              <a:solidFill>
                <a:srgbClr val="215B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000C1AC-023B-B442-9787-732753F2C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5" y="648908"/>
            <a:ext cx="1125164" cy="1321952"/>
          </a:xfrm>
          <a:prstGeom prst="rect">
            <a:avLst/>
          </a:prstGeom>
        </p:spPr>
      </p:pic>
      <p:pic>
        <p:nvPicPr>
          <p:cNvPr id="3074" name="Picture 2" descr="G:\2020 год с компа\Инфоповоды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70860"/>
            <a:ext cx="4591594" cy="48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704754939"/>
              </p:ext>
            </p:extLst>
          </p:nvPr>
        </p:nvGraphicFramePr>
        <p:xfrm>
          <a:off x="3521122" y="805655"/>
          <a:ext cx="8466091" cy="5860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Овал 3"/>
          <p:cNvSpPr/>
          <p:nvPr/>
        </p:nvSpPr>
        <p:spPr>
          <a:xfrm>
            <a:off x="5660571" y="3120621"/>
            <a:ext cx="1620000" cy="1620000"/>
          </a:xfrm>
          <a:prstGeom prst="ellips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637</a:t>
            </a:r>
          </a:p>
        </p:txBody>
      </p:sp>
    </p:spTree>
    <p:extLst>
      <p:ext uri="{BB962C8B-B14F-4D97-AF65-F5344CB8AC3E}">
        <p14:creationId xmlns:p14="http://schemas.microsoft.com/office/powerpoint/2010/main" xmlns="" val="664210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429" y="656078"/>
            <a:ext cx="673219" cy="790963"/>
          </a:xfrm>
          <a:prstGeom prst="rect">
            <a:avLst/>
          </a:prstGeom>
        </p:spPr>
      </p:pic>
      <p:sp>
        <p:nvSpPr>
          <p:cNvPr id="3" name="AutoShape 2" descr="https://static.riafan.ru/uploads/2017/08/28/orig-1503923560b3f79066cf34e63a3f8e0b20f8fd4a8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6366" y="643731"/>
            <a:ext cx="690266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ИНДИВИДУАЛЬНЫЕ ДОСТИЖЕНИЯ</a:t>
            </a:r>
            <a:endParaRPr lang="ru-RU" sz="2500" dirty="0">
              <a:solidFill>
                <a:srgbClr val="215B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5575" y="1447041"/>
            <a:ext cx="11831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rgbClr val="215BA7"/>
                </a:solidFill>
              </a:rPr>
              <a:t>БАЛЛЫ ЕГЭ              </a:t>
            </a:r>
            <a:r>
              <a:rPr lang="ru-RU" sz="3400" b="1" dirty="0">
                <a:solidFill>
                  <a:srgbClr val="FD5E00"/>
                </a:solidFill>
              </a:rPr>
              <a:t>БАЛЛЫ за ИНДИВИДУАЛЬНЫЕ</a:t>
            </a:r>
            <a:r>
              <a:rPr lang="ru-RU" sz="3400" b="1" dirty="0">
                <a:solidFill>
                  <a:srgbClr val="215BA7"/>
                </a:solidFill>
              </a:rPr>
              <a:t> </a:t>
            </a:r>
            <a:r>
              <a:rPr lang="ru-RU" sz="2800" b="1" dirty="0">
                <a:solidFill>
                  <a:srgbClr val="009900"/>
                </a:solidFill>
              </a:rPr>
              <a:t>(максимально</a:t>
            </a:r>
          </a:p>
          <a:p>
            <a:r>
              <a:rPr lang="ru-RU" b="1" dirty="0">
                <a:solidFill>
                  <a:srgbClr val="215BA7"/>
                </a:solidFill>
              </a:rPr>
              <a:t>или </a:t>
            </a:r>
            <a:r>
              <a:rPr lang="ru-RU" sz="3400" b="1" dirty="0">
                <a:solidFill>
                  <a:srgbClr val="215BA7"/>
                </a:solidFill>
              </a:rPr>
              <a:t>ЭКЗАМЕНЫ         </a:t>
            </a:r>
            <a:r>
              <a:rPr lang="ru-RU" sz="3400" b="1" dirty="0">
                <a:solidFill>
                  <a:srgbClr val="FD5E00"/>
                </a:solidFill>
              </a:rPr>
              <a:t>ДОСТИЖЕНИЯ    </a:t>
            </a:r>
            <a:r>
              <a:rPr lang="ru-RU" sz="3400" b="1" dirty="0">
                <a:solidFill>
                  <a:srgbClr val="215BA7"/>
                </a:solidFill>
              </a:rPr>
              <a:t>                              </a:t>
            </a:r>
            <a:r>
              <a:rPr lang="ru-RU" sz="3800" b="1" dirty="0">
                <a:solidFill>
                  <a:srgbClr val="009900"/>
                </a:solidFill>
              </a:rPr>
              <a:t>10 баллов</a:t>
            </a:r>
            <a:r>
              <a:rPr lang="ru-RU" sz="3400" b="1" dirty="0">
                <a:solidFill>
                  <a:srgbClr val="009900"/>
                </a:solidFill>
              </a:rPr>
              <a:t>)</a:t>
            </a:r>
            <a:endParaRPr lang="ru-RU" sz="2500" dirty="0">
              <a:solidFill>
                <a:srgbClr val="0099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34261" y="1828834"/>
            <a:ext cx="518615" cy="5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-RU" sz="6000" b="1" dirty="0">
                <a:solidFill>
                  <a:srgbClr val="FD5E00"/>
                </a:solidFill>
              </a:rPr>
              <a:t>+</a:t>
            </a:r>
            <a:endParaRPr lang="ru-RU" sz="6000" dirty="0">
              <a:solidFill>
                <a:srgbClr val="FD5E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70014" y="2609470"/>
            <a:ext cx="6902665" cy="720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АТТЕСТАТ С ОТЛИЧИЕМ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58638" y="3416974"/>
            <a:ext cx="5447881" cy="720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ЗНАК ГТО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58735" y="4222206"/>
            <a:ext cx="6239452" cy="720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ВОЛОНТЕРСКАЯ ДЕЯТЕЛЬНОСТЬ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60909" y="5043358"/>
            <a:ext cx="9626303" cy="93089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ОЛИМПИАДЫ, КОНКУРСЫ, </a:t>
            </a:r>
          </a:p>
          <a:p>
            <a:r>
              <a:rPr lang="ru-RU" sz="3200" b="1" dirty="0">
                <a:solidFill>
                  <a:srgbClr val="FFFF00"/>
                </a:solidFill>
              </a:rPr>
              <a:t>В Т.Ч. ПРОВОДИМЫЕ КУРСКОЙ ГСХА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347262" y="6062694"/>
            <a:ext cx="6250828" cy="720000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СПОРТИВНЫЕ ДОСТИЖЕНИЯ</a:t>
            </a:r>
          </a:p>
        </p:txBody>
      </p:sp>
      <p:sp>
        <p:nvSpPr>
          <p:cNvPr id="28" name="Овал 27"/>
          <p:cNvSpPr/>
          <p:nvPr/>
        </p:nvSpPr>
        <p:spPr>
          <a:xfrm>
            <a:off x="813189" y="2629358"/>
            <a:ext cx="1260000" cy="75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29" name="Овал 28"/>
          <p:cNvSpPr/>
          <p:nvPr/>
        </p:nvSpPr>
        <p:spPr>
          <a:xfrm>
            <a:off x="815461" y="3428738"/>
            <a:ext cx="1260000" cy="75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0" name="Овал 29"/>
          <p:cNvSpPr/>
          <p:nvPr/>
        </p:nvSpPr>
        <p:spPr>
          <a:xfrm>
            <a:off x="834471" y="4233970"/>
            <a:ext cx="1260000" cy="75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FFFF00"/>
                </a:solidFill>
              </a:rPr>
              <a:t>2-4</a:t>
            </a:r>
          </a:p>
        </p:txBody>
      </p:sp>
      <p:sp>
        <p:nvSpPr>
          <p:cNvPr id="31" name="Овал 30"/>
          <p:cNvSpPr/>
          <p:nvPr/>
        </p:nvSpPr>
        <p:spPr>
          <a:xfrm>
            <a:off x="848119" y="5177507"/>
            <a:ext cx="1260000" cy="75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FFFF00"/>
                </a:solidFill>
              </a:rPr>
              <a:t>1-</a:t>
            </a:r>
            <a:r>
              <a:rPr lang="en-US" sz="3000" b="1" dirty="0">
                <a:solidFill>
                  <a:srgbClr val="FFFF00"/>
                </a:solidFill>
              </a:rPr>
              <a:t>10</a:t>
            </a:r>
            <a:endParaRPr lang="ru-RU" sz="3000" b="1" dirty="0">
              <a:solidFill>
                <a:srgbClr val="FFFF0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849090" y="6067678"/>
            <a:ext cx="1260000" cy="75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FFFF00"/>
                </a:solidFill>
              </a:rPr>
              <a:t>1-10</a:t>
            </a:r>
          </a:p>
        </p:txBody>
      </p:sp>
      <p:pic>
        <p:nvPicPr>
          <p:cNvPr id="33" name="Picture 3" descr="G:\2020 год с компа\Инфоповоды\QIP Shot - Screen 34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2834" y="2585815"/>
            <a:ext cx="911854" cy="83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http://school617.spb.ru/filestore/uploaded/%D0%9A%D0%BE%D0%B2%D1%82%D1%8E%D1%88%D0%B5%D0%BD%D0%BA%D0%BE%20%D0%A1%D0%BE%D1%84%D1%8C%D1%8F%207%D0%BB%20(%D0%B3%D0%BE%D1%80%D0%BE%D0%B4-%D1%8D%D0%BA%D0%BE%D0%BD%D0%BE%D0%BC%D0%B8%D0%BA%D0%B0)_989_norm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28229" y="3496869"/>
            <a:ext cx="1019424" cy="14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G:\2020 год с компа\Инфоповоды\QIP Shot - Screen 34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4430" y="5804302"/>
            <a:ext cx="999640" cy="102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706" name="Picture 2" descr="https://avatars.mds.yandex.net/get-zen_doc/1706869/pub_5d2f749bf0d4f400adebae41_5d2f74a4a2d6ed00aed2e119/scale_12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9847" y="3496869"/>
            <a:ext cx="1356891" cy="1356891"/>
          </a:xfrm>
          <a:prstGeom prst="rect">
            <a:avLst/>
          </a:prstGeom>
          <a:noFill/>
        </p:spPr>
      </p:pic>
      <p:pic>
        <p:nvPicPr>
          <p:cNvPr id="72710" name="Picture 6" descr="https://thumbs.dreamstime.com/b/%D1%87%D0%B0%D1%88%D0%BA%D0%B0-%D0%B7%D0%BE-%D0%BE%D1%82%D0%B0-%D1%81-%D0%BC%D0%B5-%D0%B0-%D1%8F%D0%BC%D0%B8-%D0%B8-%D1%84%D1%83%D1%82%D0%B1%D0%BE-%D1%8C%D0%BD%D1%8B%D0%BC-%D0%BC%D1%8F%D1%87%D0%BE%D0%BC-3627896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9847" y="5822662"/>
            <a:ext cx="1042987" cy="900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440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" y="785596"/>
            <a:ext cx="3093041" cy="363400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088835" y="707297"/>
            <a:ext cx="7017026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D5E00"/>
                </a:solidFill>
              </a:rPr>
              <a:t>• более 6 тыс. студентов</a:t>
            </a:r>
          </a:p>
          <a:p>
            <a:endParaRPr lang="ru-RU" sz="800" b="1" dirty="0">
              <a:solidFill>
                <a:srgbClr val="FD5E00"/>
              </a:solidFill>
            </a:endParaRPr>
          </a:p>
          <a:p>
            <a:r>
              <a:rPr lang="ru-RU" sz="4000" b="1" dirty="0">
                <a:solidFill>
                  <a:srgbClr val="92D050"/>
                </a:solidFill>
              </a:rPr>
              <a:t>• 6 факультетов</a:t>
            </a:r>
          </a:p>
          <a:p>
            <a:endParaRPr lang="ru-RU" sz="800" b="1" dirty="0">
              <a:solidFill>
                <a:srgbClr val="FD5E00"/>
              </a:solidFill>
            </a:endParaRPr>
          </a:p>
          <a:p>
            <a:r>
              <a:rPr lang="ru-RU" sz="4000" b="1" dirty="0">
                <a:solidFill>
                  <a:srgbClr val="FD5E00"/>
                </a:solidFill>
              </a:rPr>
              <a:t>• более 50 основных </a:t>
            </a:r>
          </a:p>
          <a:p>
            <a:r>
              <a:rPr lang="ru-RU" sz="4000" b="1" dirty="0">
                <a:solidFill>
                  <a:srgbClr val="FD5E00"/>
                </a:solidFill>
              </a:rPr>
              <a:t>   образовательных программ</a:t>
            </a:r>
          </a:p>
          <a:p>
            <a:endParaRPr lang="ru-RU" sz="800" b="1" dirty="0">
              <a:solidFill>
                <a:srgbClr val="FD5E00"/>
              </a:solidFill>
            </a:endParaRPr>
          </a:p>
          <a:p>
            <a:r>
              <a:rPr lang="ru-RU" sz="3600" b="1" dirty="0">
                <a:solidFill>
                  <a:srgbClr val="92D050"/>
                </a:solidFill>
              </a:rPr>
              <a:t>• все уровни образования </a:t>
            </a:r>
          </a:p>
          <a:p>
            <a:r>
              <a:rPr lang="ru-RU" sz="3600" b="1" dirty="0">
                <a:solidFill>
                  <a:srgbClr val="92D050"/>
                </a:solidFill>
              </a:rPr>
              <a:t>   (СПО, бакалавриат, специалитет, </a:t>
            </a:r>
          </a:p>
          <a:p>
            <a:r>
              <a:rPr lang="ru-RU" sz="3600" b="1" dirty="0">
                <a:solidFill>
                  <a:srgbClr val="92D050"/>
                </a:solidFill>
              </a:rPr>
              <a:t>   магистратура, аспирантура)</a:t>
            </a:r>
          </a:p>
          <a:p>
            <a:r>
              <a:rPr lang="ru-RU" sz="3600" b="1" dirty="0">
                <a:solidFill>
                  <a:srgbClr val="92D050"/>
                </a:solidFill>
              </a:rPr>
              <a:t>   и формы обучения</a:t>
            </a:r>
          </a:p>
          <a:p>
            <a:endParaRPr lang="ru-RU" sz="800" b="1" dirty="0">
              <a:solidFill>
                <a:srgbClr val="92D050"/>
              </a:solidFill>
            </a:endParaRPr>
          </a:p>
          <a:p>
            <a:r>
              <a:rPr lang="ru-RU" sz="3600" b="1" dirty="0">
                <a:solidFill>
                  <a:srgbClr val="FD5E00"/>
                </a:solidFill>
              </a:rPr>
              <a:t>• </a:t>
            </a:r>
            <a:r>
              <a:rPr lang="ru-RU" sz="4800" b="1" dirty="0">
                <a:solidFill>
                  <a:srgbClr val="FD5E00"/>
                </a:solidFill>
              </a:rPr>
              <a:t>800 бюджетных мест</a:t>
            </a:r>
          </a:p>
          <a:p>
            <a:endParaRPr lang="ru-RU" sz="3600" b="1" dirty="0">
              <a:solidFill>
                <a:srgbClr val="92D050"/>
              </a:solidFill>
            </a:endParaRPr>
          </a:p>
          <a:p>
            <a:endParaRPr lang="ru-RU" sz="3400" b="1" dirty="0">
              <a:solidFill>
                <a:srgbClr val="FD5E00"/>
              </a:solidFill>
            </a:endParaRPr>
          </a:p>
        </p:txBody>
      </p:sp>
      <p:sp>
        <p:nvSpPr>
          <p:cNvPr id="18" name="Shape 17"/>
          <p:cNvSpPr/>
          <p:nvPr/>
        </p:nvSpPr>
        <p:spPr>
          <a:xfrm rot="19389116" flipV="1">
            <a:off x="1053518" y="2578965"/>
            <a:ext cx="2784487" cy="3668282"/>
          </a:xfrm>
          <a:prstGeom prst="swooshArrow">
            <a:avLst>
              <a:gd name="adj1" fmla="val 12563"/>
              <a:gd name="adj2" fmla="val 31924"/>
            </a:avLst>
          </a:prstGeom>
          <a:solidFill>
            <a:srgbClr val="FD5E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Shape 18"/>
          <p:cNvSpPr/>
          <p:nvPr/>
        </p:nvSpPr>
        <p:spPr>
          <a:xfrm rot="12405444" flipH="1" flipV="1">
            <a:off x="2297093" y="1249077"/>
            <a:ext cx="2386266" cy="3084172"/>
          </a:xfrm>
          <a:prstGeom prst="swooshArrow">
            <a:avLst>
              <a:gd name="adj1" fmla="val 12563"/>
              <a:gd name="adj2" fmla="val 25000"/>
            </a:avLst>
          </a:prstGeom>
          <a:solidFill>
            <a:srgbClr val="92D05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xmlns="" val="3819767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703774"/>
            <a:ext cx="1338264" cy="1572322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035096" y="1093340"/>
            <a:ext cx="9760663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</a:t>
            </a:r>
          </a:p>
          <a:p>
            <a:pPr algn="ctr"/>
            <a:r>
              <a:rPr lang="ru-RU" sz="66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СРЕДНЕГО </a:t>
            </a:r>
          </a:p>
          <a:p>
            <a:pPr algn="ctr"/>
            <a:r>
              <a:rPr lang="ru-RU" sz="66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ПРОФЕССИОНАЛЬНОГО ОБРАЗОВАНИЯ</a:t>
            </a:r>
          </a:p>
          <a:p>
            <a:pPr algn="ctr"/>
            <a:r>
              <a:rPr lang="ru-RU" sz="5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(после 9 классов и 11 классов)</a:t>
            </a:r>
          </a:p>
        </p:txBody>
      </p:sp>
    </p:spTree>
    <p:extLst>
      <p:ext uri="{BB962C8B-B14F-4D97-AF65-F5344CB8AC3E}">
        <p14:creationId xmlns:p14="http://schemas.microsoft.com/office/powerpoint/2010/main" xmlns="" val="2346401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5AEBBC-8046-F842-BB3E-8669C66F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63" y="615277"/>
            <a:ext cx="821339" cy="964990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1480C6E-88B3-5747-87F7-532BBDE64AFE}"/>
              </a:ext>
            </a:extLst>
          </p:cNvPr>
          <p:cNvSpPr/>
          <p:nvPr/>
        </p:nvSpPr>
        <p:spPr>
          <a:xfrm>
            <a:off x="1343042" y="2007539"/>
            <a:ext cx="10723062" cy="1382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2600" b="1" dirty="0">
                <a:solidFill>
                  <a:srgbClr val="215BA7"/>
                </a:solidFill>
              </a:rPr>
              <a:t>• Электротехнические системы в агропромышленном комплексе (АПК)</a:t>
            </a:r>
          </a:p>
          <a:p>
            <a:pPr>
              <a:lnSpc>
                <a:spcPts val="2500"/>
              </a:lnSpc>
            </a:pPr>
            <a:r>
              <a:rPr lang="ru-RU" sz="2600" b="1" dirty="0">
                <a:solidFill>
                  <a:srgbClr val="215BA7"/>
                </a:solidFill>
              </a:rPr>
              <a:t>• Садово-парковое и ландшафтное строительство</a:t>
            </a:r>
          </a:p>
          <a:p>
            <a:pPr>
              <a:lnSpc>
                <a:spcPts val="2500"/>
              </a:lnSpc>
            </a:pPr>
            <a:r>
              <a:rPr lang="ru-RU" sz="2600" b="1" dirty="0">
                <a:solidFill>
                  <a:srgbClr val="215BA7"/>
                </a:solidFill>
              </a:rPr>
              <a:t>• Экономика и бухгалтерский учет (по отраслям)</a:t>
            </a:r>
          </a:p>
          <a:p>
            <a:pPr>
              <a:lnSpc>
                <a:spcPts val="2500"/>
              </a:lnSpc>
            </a:pPr>
            <a:r>
              <a:rPr lang="ru-RU" sz="2600" b="1" dirty="0">
                <a:solidFill>
                  <a:srgbClr val="215BA7"/>
                </a:solidFill>
              </a:rPr>
              <a:t>•</a:t>
            </a:r>
            <a:r>
              <a:rPr lang="ru-RU" sz="2000" b="1" dirty="0">
                <a:solidFill>
                  <a:srgbClr val="215BA7"/>
                </a:solidFill>
              </a:rPr>
              <a:t> </a:t>
            </a:r>
            <a:r>
              <a:rPr lang="ru-RU" sz="2600" b="1" dirty="0">
                <a:solidFill>
                  <a:srgbClr val="215BA7"/>
                </a:solidFill>
              </a:rPr>
              <a:t>Финансы</a:t>
            </a:r>
            <a:endParaRPr lang="ru-RU" sz="2000" b="1" dirty="0">
              <a:solidFill>
                <a:srgbClr val="215BA7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838740" y="598730"/>
            <a:ext cx="8458200" cy="5352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ru-RU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ОБУЧЕНИЯ</a:t>
            </a:r>
            <a:endParaRPr lang="ru-RU" sz="4400" b="1" dirty="0">
              <a:solidFill>
                <a:srgbClr val="215B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530656" y="1236398"/>
            <a:ext cx="5295291" cy="793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800" b="1" dirty="0">
                <a:solidFill>
                  <a:srgbClr val="215BA7"/>
                </a:solidFill>
              </a:rPr>
              <a:t>на базе: </a:t>
            </a:r>
            <a:r>
              <a:rPr lang="ru-RU" sz="2800" b="1" dirty="0">
                <a:solidFill>
                  <a:srgbClr val="FD5E00"/>
                </a:solidFill>
              </a:rPr>
              <a:t>9 классов – 2 г. 10 мес.</a:t>
            </a:r>
          </a:p>
          <a:p>
            <a:pPr>
              <a:lnSpc>
                <a:spcPts val="2700"/>
              </a:lnSpc>
            </a:pPr>
            <a:r>
              <a:rPr lang="ru-RU" sz="2800" b="1" dirty="0">
                <a:solidFill>
                  <a:srgbClr val="215BA7"/>
                </a:solidFill>
              </a:rPr>
              <a:t>                </a:t>
            </a:r>
            <a:r>
              <a:rPr lang="ru-RU" sz="2800" b="1" dirty="0">
                <a:solidFill>
                  <a:srgbClr val="009900"/>
                </a:solidFill>
              </a:rPr>
              <a:t>11 классов – 1 г. 10 мес.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E1480C6E-88B3-5747-87F7-532BBDE64AFE}"/>
              </a:ext>
            </a:extLst>
          </p:cNvPr>
          <p:cNvSpPr/>
          <p:nvPr/>
        </p:nvSpPr>
        <p:spPr>
          <a:xfrm>
            <a:off x="1346357" y="4322663"/>
            <a:ext cx="10845643" cy="233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2600" b="1" dirty="0">
                <a:solidFill>
                  <a:srgbClr val="215BA7"/>
                </a:solidFill>
              </a:rPr>
              <a:t>• Технология продуктов питания из растительного сырья</a:t>
            </a:r>
          </a:p>
          <a:p>
            <a:pPr>
              <a:lnSpc>
                <a:spcPts val="2500"/>
              </a:lnSpc>
            </a:pPr>
            <a:r>
              <a:rPr lang="ru-RU" sz="2600" b="1" dirty="0">
                <a:solidFill>
                  <a:srgbClr val="215BA7"/>
                </a:solidFill>
              </a:rPr>
              <a:t>• Технология продуктов питания животного происхождения</a:t>
            </a:r>
          </a:p>
          <a:p>
            <a:pPr>
              <a:lnSpc>
                <a:spcPts val="2500"/>
              </a:lnSpc>
            </a:pPr>
            <a:r>
              <a:rPr lang="ru-RU" sz="2600" b="1" dirty="0">
                <a:solidFill>
                  <a:srgbClr val="215BA7"/>
                </a:solidFill>
              </a:rPr>
              <a:t>• Агрономия</a:t>
            </a:r>
          </a:p>
          <a:p>
            <a:pPr>
              <a:lnSpc>
                <a:spcPts val="2500"/>
              </a:lnSpc>
            </a:pPr>
            <a:r>
              <a:rPr lang="ru-RU" sz="2600" b="1" dirty="0">
                <a:solidFill>
                  <a:srgbClr val="215BA7"/>
                </a:solidFill>
              </a:rPr>
              <a:t>• Ветеринария</a:t>
            </a:r>
          </a:p>
          <a:p>
            <a:pPr>
              <a:lnSpc>
                <a:spcPts val="2500"/>
              </a:lnSpc>
            </a:pPr>
            <a:r>
              <a:rPr lang="ru-RU" sz="2600" b="1" dirty="0">
                <a:solidFill>
                  <a:srgbClr val="215BA7"/>
                </a:solidFill>
              </a:rPr>
              <a:t>• Зоотехния</a:t>
            </a:r>
          </a:p>
          <a:p>
            <a:pPr>
              <a:lnSpc>
                <a:spcPts val="2500"/>
              </a:lnSpc>
            </a:pPr>
            <a:r>
              <a:rPr lang="ru-RU" sz="2600" b="1" dirty="0">
                <a:solidFill>
                  <a:srgbClr val="215BA7"/>
                </a:solidFill>
              </a:rPr>
              <a:t>• Землеустройство</a:t>
            </a:r>
          </a:p>
          <a:p>
            <a:pPr>
              <a:lnSpc>
                <a:spcPts val="2500"/>
              </a:lnSpc>
            </a:pPr>
            <a:r>
              <a:rPr lang="ru-RU" sz="2600" b="1" dirty="0">
                <a:solidFill>
                  <a:srgbClr val="215BA7"/>
                </a:solidFill>
              </a:rPr>
              <a:t>• Эксплуатация и ремонт сельскохозяйственной техники и оборудования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533971" y="3541804"/>
            <a:ext cx="5500699" cy="793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800" b="1" dirty="0">
                <a:solidFill>
                  <a:srgbClr val="215BA7"/>
                </a:solidFill>
              </a:rPr>
              <a:t>на базе: </a:t>
            </a:r>
            <a:r>
              <a:rPr lang="ru-RU" sz="2800" b="1" dirty="0">
                <a:solidFill>
                  <a:srgbClr val="FD5E00"/>
                </a:solidFill>
              </a:rPr>
              <a:t>9 классов – 3 г. 10 мес.</a:t>
            </a:r>
          </a:p>
          <a:p>
            <a:pPr>
              <a:lnSpc>
                <a:spcPts val="2700"/>
              </a:lnSpc>
            </a:pPr>
            <a:r>
              <a:rPr lang="ru-RU" sz="2800" b="1" dirty="0">
                <a:solidFill>
                  <a:srgbClr val="215BA7"/>
                </a:solidFill>
              </a:rPr>
              <a:t>                </a:t>
            </a:r>
            <a:r>
              <a:rPr lang="ru-RU" sz="2800" b="1" dirty="0">
                <a:solidFill>
                  <a:srgbClr val="009900"/>
                </a:solidFill>
              </a:rPr>
              <a:t>11 классов – 2 г. 10 мес.</a:t>
            </a:r>
          </a:p>
        </p:txBody>
      </p:sp>
    </p:spTree>
    <p:extLst>
      <p:ext uri="{BB962C8B-B14F-4D97-AF65-F5344CB8AC3E}">
        <p14:creationId xmlns:p14="http://schemas.microsoft.com/office/powerpoint/2010/main" xmlns="" val="3562130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1480C6E-88B3-5747-87F7-532BBDE64AFE}"/>
              </a:ext>
            </a:extLst>
          </p:cNvPr>
          <p:cNvSpPr/>
          <p:nvPr/>
        </p:nvSpPr>
        <p:spPr>
          <a:xfrm>
            <a:off x="80903" y="1154887"/>
            <a:ext cx="12024957" cy="5672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>
                <a:solidFill>
                  <a:srgbClr val="215BA7"/>
                </a:solidFill>
              </a:rPr>
              <a:t>•</a:t>
            </a:r>
            <a:r>
              <a:rPr lang="ru-RU" sz="2500" b="1" dirty="0">
                <a:solidFill>
                  <a:srgbClr val="FD5E0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Электротехнические системы в </a:t>
            </a:r>
          </a:p>
          <a:p>
            <a:pPr>
              <a:lnSpc>
                <a:spcPts val="2500"/>
              </a:lnSpc>
            </a:pPr>
            <a:r>
              <a:rPr lang="ru-RU" sz="2500" b="1" dirty="0">
                <a:solidFill>
                  <a:srgbClr val="215BA7"/>
                </a:solidFill>
              </a:rPr>
              <a:t>   агропромышленном комплексе (АПК)                                                  </a:t>
            </a:r>
            <a:r>
              <a:rPr lang="ru-RU" sz="2500" b="1" dirty="0">
                <a:solidFill>
                  <a:srgbClr val="FD5E00"/>
                </a:solidFill>
              </a:rPr>
              <a:t>25</a:t>
            </a:r>
            <a:r>
              <a:rPr lang="ru-RU" sz="2500" b="1" dirty="0">
                <a:solidFill>
                  <a:srgbClr val="215BA7"/>
                </a:solidFill>
              </a:rPr>
              <a:t>           25        </a:t>
            </a:r>
            <a:r>
              <a:rPr lang="en-US" sz="2500" b="1" dirty="0">
                <a:solidFill>
                  <a:srgbClr val="215BA7"/>
                </a:solidFill>
              </a:rPr>
              <a:t> -</a:t>
            </a:r>
            <a:r>
              <a:rPr lang="ru-RU" sz="2500" b="1" dirty="0">
                <a:solidFill>
                  <a:srgbClr val="215BA7"/>
                </a:solidFill>
              </a:rPr>
              <a:t> </a:t>
            </a:r>
          </a:p>
          <a:p>
            <a:endParaRPr lang="ru-RU" sz="600" b="1" dirty="0">
              <a:solidFill>
                <a:srgbClr val="215BA7"/>
              </a:solidFill>
            </a:endParaRPr>
          </a:p>
          <a:p>
            <a:r>
              <a:rPr lang="ru-RU" sz="2500" b="1" dirty="0">
                <a:solidFill>
                  <a:srgbClr val="215BA7"/>
                </a:solidFill>
              </a:rPr>
              <a:t>•</a:t>
            </a:r>
            <a:r>
              <a:rPr lang="ru-RU" sz="2500" b="1" dirty="0">
                <a:solidFill>
                  <a:srgbClr val="FD5E0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Технология продуктов питания из растительного сырья                 </a:t>
            </a:r>
            <a:r>
              <a:rPr lang="ru-RU" sz="2500" b="1" dirty="0">
                <a:solidFill>
                  <a:srgbClr val="FD5E00"/>
                </a:solidFill>
              </a:rPr>
              <a:t>25 </a:t>
            </a:r>
            <a:r>
              <a:rPr lang="ru-RU" sz="2500" b="1" dirty="0">
                <a:solidFill>
                  <a:srgbClr val="215BA7"/>
                </a:solidFill>
              </a:rPr>
              <a:t>          </a:t>
            </a:r>
            <a:r>
              <a:rPr lang="en-US" sz="2500" b="1" dirty="0">
                <a:solidFill>
                  <a:srgbClr val="215BA7"/>
                </a:solidFill>
              </a:rPr>
              <a:t>50</a:t>
            </a:r>
            <a:r>
              <a:rPr lang="ru-RU" sz="2500" b="1" dirty="0">
                <a:solidFill>
                  <a:srgbClr val="215BA7"/>
                </a:solidFill>
              </a:rPr>
              <a:t>        </a:t>
            </a:r>
            <a:r>
              <a:rPr lang="en-US" sz="2500" b="1" dirty="0">
                <a:solidFill>
                  <a:srgbClr val="215BA7"/>
                </a:solidFill>
              </a:rPr>
              <a:t> -</a:t>
            </a:r>
            <a:endParaRPr lang="ru-RU" sz="2500" b="1" dirty="0">
              <a:solidFill>
                <a:srgbClr val="215BA7"/>
              </a:solidFill>
            </a:endParaRPr>
          </a:p>
          <a:p>
            <a:endParaRPr lang="ru-RU" sz="600" b="1" dirty="0">
              <a:solidFill>
                <a:srgbClr val="215BA7"/>
              </a:solidFill>
            </a:endParaRPr>
          </a:p>
          <a:p>
            <a:r>
              <a:rPr lang="ru-RU" sz="2500" b="1" dirty="0">
                <a:solidFill>
                  <a:srgbClr val="215BA7"/>
                </a:solidFill>
              </a:rPr>
              <a:t>•</a:t>
            </a:r>
            <a:r>
              <a:rPr lang="ru-RU" sz="2500" b="1" dirty="0">
                <a:solidFill>
                  <a:srgbClr val="FD5E0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Технология продуктов питания животного происхождения            </a:t>
            </a:r>
            <a:r>
              <a:rPr lang="ru-RU" sz="2500" b="1" dirty="0">
                <a:solidFill>
                  <a:srgbClr val="FD5E00"/>
                </a:solidFill>
              </a:rPr>
              <a:t>-</a:t>
            </a:r>
            <a:r>
              <a:rPr lang="ru-RU" sz="2500" b="1" dirty="0">
                <a:solidFill>
                  <a:srgbClr val="215BA7"/>
                </a:solidFill>
              </a:rPr>
              <a:t>            25        </a:t>
            </a:r>
            <a:r>
              <a:rPr lang="en-US" sz="2500" b="1" dirty="0">
                <a:solidFill>
                  <a:srgbClr val="215BA7"/>
                </a:solidFill>
              </a:rPr>
              <a:t> -</a:t>
            </a:r>
            <a:endParaRPr lang="ru-RU" sz="2500" b="1" dirty="0">
              <a:solidFill>
                <a:srgbClr val="215BA7"/>
              </a:solidFill>
            </a:endParaRPr>
          </a:p>
          <a:p>
            <a:endParaRPr lang="ru-RU" sz="600" b="1" dirty="0">
              <a:solidFill>
                <a:srgbClr val="215BA7"/>
              </a:solidFill>
            </a:endParaRPr>
          </a:p>
          <a:p>
            <a:r>
              <a:rPr lang="ru-RU" sz="2500" b="1" dirty="0">
                <a:solidFill>
                  <a:srgbClr val="215BA7"/>
                </a:solidFill>
              </a:rPr>
              <a:t>•</a:t>
            </a:r>
            <a:r>
              <a:rPr lang="ru-RU" sz="2500" b="1" dirty="0">
                <a:solidFill>
                  <a:srgbClr val="FD5E0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Агрономия                                                                                                      </a:t>
            </a:r>
            <a:r>
              <a:rPr lang="ru-RU" sz="2500" b="1" dirty="0">
                <a:solidFill>
                  <a:srgbClr val="FD5E00"/>
                </a:solidFill>
              </a:rPr>
              <a:t>25</a:t>
            </a:r>
            <a:r>
              <a:rPr lang="ru-RU" sz="2500" b="1" dirty="0">
                <a:solidFill>
                  <a:srgbClr val="215BA7"/>
                </a:solidFill>
              </a:rPr>
              <a:t>           50        25</a:t>
            </a:r>
          </a:p>
          <a:p>
            <a:endParaRPr lang="ru-RU" sz="600" b="1" dirty="0">
              <a:solidFill>
                <a:srgbClr val="215BA7"/>
              </a:solidFill>
            </a:endParaRPr>
          </a:p>
          <a:p>
            <a:r>
              <a:rPr lang="ru-RU" sz="2500" b="1" dirty="0">
                <a:solidFill>
                  <a:srgbClr val="215BA7"/>
                </a:solidFill>
              </a:rPr>
              <a:t>•</a:t>
            </a:r>
            <a:r>
              <a:rPr lang="ru-RU" sz="2500" b="1" dirty="0">
                <a:solidFill>
                  <a:srgbClr val="FD5E0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Ветеринария                                                                                                   </a:t>
            </a:r>
            <a:r>
              <a:rPr lang="ru-RU" sz="2500" b="1" dirty="0">
                <a:solidFill>
                  <a:srgbClr val="FD5E00"/>
                </a:solidFill>
              </a:rPr>
              <a:t>25</a:t>
            </a:r>
            <a:r>
              <a:rPr lang="ru-RU" sz="2500" b="1" dirty="0">
                <a:solidFill>
                  <a:srgbClr val="215BA7"/>
                </a:solidFill>
              </a:rPr>
              <a:t>           </a:t>
            </a:r>
            <a:r>
              <a:rPr lang="en-US" sz="2500" b="1" dirty="0">
                <a:solidFill>
                  <a:srgbClr val="215BA7"/>
                </a:solidFill>
              </a:rPr>
              <a:t>75</a:t>
            </a:r>
            <a:r>
              <a:rPr lang="ru-RU" sz="2500" b="1" dirty="0">
                <a:solidFill>
                  <a:srgbClr val="215BA7"/>
                </a:solidFill>
              </a:rPr>
              <a:t>        25   </a:t>
            </a:r>
          </a:p>
          <a:p>
            <a:endParaRPr lang="ru-RU" sz="600" b="1" dirty="0">
              <a:solidFill>
                <a:srgbClr val="215BA7"/>
              </a:solidFill>
            </a:endParaRPr>
          </a:p>
          <a:p>
            <a:r>
              <a:rPr lang="ru-RU" sz="2500" b="1" dirty="0">
                <a:solidFill>
                  <a:srgbClr val="215BA7"/>
                </a:solidFill>
              </a:rPr>
              <a:t>•</a:t>
            </a:r>
            <a:r>
              <a:rPr lang="ru-RU" sz="2500" b="1" dirty="0">
                <a:solidFill>
                  <a:srgbClr val="FD5E0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Зоотехния                                                                                                        </a:t>
            </a:r>
            <a:r>
              <a:rPr lang="ru-RU" sz="2500" b="1" dirty="0">
                <a:solidFill>
                  <a:srgbClr val="FD5E00"/>
                </a:solidFill>
              </a:rPr>
              <a:t>25</a:t>
            </a:r>
            <a:r>
              <a:rPr lang="ru-RU" sz="2500" b="1" dirty="0">
                <a:solidFill>
                  <a:srgbClr val="215BA7"/>
                </a:solidFill>
              </a:rPr>
              <a:t>           </a:t>
            </a:r>
            <a:r>
              <a:rPr lang="en-US" sz="2500" b="1" dirty="0">
                <a:solidFill>
                  <a:srgbClr val="215BA7"/>
                </a:solidFill>
              </a:rPr>
              <a:t> -</a:t>
            </a:r>
            <a:r>
              <a:rPr lang="ru-RU" sz="2500" b="1" dirty="0">
                <a:solidFill>
                  <a:srgbClr val="215BA7"/>
                </a:solidFill>
              </a:rPr>
              <a:t>        </a:t>
            </a:r>
            <a:r>
              <a:rPr lang="en-US" sz="2500" b="1" dirty="0">
                <a:solidFill>
                  <a:srgbClr val="215BA7"/>
                </a:solidFill>
              </a:rPr>
              <a:t>  </a:t>
            </a:r>
            <a:r>
              <a:rPr lang="ru-RU" sz="2500" b="1" dirty="0">
                <a:solidFill>
                  <a:srgbClr val="215BA7"/>
                </a:solidFill>
              </a:rPr>
              <a:t>25 </a:t>
            </a:r>
          </a:p>
          <a:p>
            <a:endParaRPr lang="ru-RU" sz="600" b="1" dirty="0">
              <a:solidFill>
                <a:srgbClr val="215BA7"/>
              </a:solidFill>
            </a:endParaRPr>
          </a:p>
          <a:p>
            <a:r>
              <a:rPr lang="ru-RU" sz="2500" b="1" dirty="0">
                <a:solidFill>
                  <a:srgbClr val="215BA7"/>
                </a:solidFill>
              </a:rPr>
              <a:t>•</a:t>
            </a:r>
            <a:r>
              <a:rPr lang="ru-RU" sz="2500" b="1" dirty="0">
                <a:solidFill>
                  <a:srgbClr val="FD5E0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Землеустройство                                                                                           </a:t>
            </a:r>
            <a:r>
              <a:rPr lang="ru-RU" sz="2500" b="1" dirty="0">
                <a:solidFill>
                  <a:srgbClr val="FD5E00"/>
                </a:solidFill>
              </a:rPr>
              <a:t>25</a:t>
            </a:r>
            <a:r>
              <a:rPr lang="ru-RU" sz="2500" b="1" dirty="0">
                <a:solidFill>
                  <a:srgbClr val="215BA7"/>
                </a:solidFill>
              </a:rPr>
              <a:t>           50        25 </a:t>
            </a:r>
          </a:p>
          <a:p>
            <a:endParaRPr lang="ru-RU" sz="600" b="1" dirty="0">
              <a:solidFill>
                <a:srgbClr val="215BA7"/>
              </a:solidFill>
            </a:endParaRPr>
          </a:p>
          <a:p>
            <a:r>
              <a:rPr lang="ru-RU" sz="2500" b="1" dirty="0">
                <a:solidFill>
                  <a:srgbClr val="215BA7"/>
                </a:solidFill>
              </a:rPr>
              <a:t>•</a:t>
            </a:r>
            <a:r>
              <a:rPr lang="ru-RU" sz="2500" b="1" dirty="0">
                <a:solidFill>
                  <a:srgbClr val="FD5E0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Экономика и бухгалтерский учет (по отраслям)                                   </a:t>
            </a:r>
            <a:r>
              <a:rPr lang="ru-RU" sz="2500" b="1" dirty="0">
                <a:solidFill>
                  <a:srgbClr val="FD5E00"/>
                </a:solidFill>
              </a:rPr>
              <a:t>-</a:t>
            </a:r>
            <a:r>
              <a:rPr lang="ru-RU" sz="2500" b="1" dirty="0">
                <a:solidFill>
                  <a:srgbClr val="215BA7"/>
                </a:solidFill>
              </a:rPr>
              <a:t>            50        25</a:t>
            </a:r>
          </a:p>
          <a:p>
            <a:endParaRPr lang="ru-RU" sz="600" b="1" dirty="0">
              <a:solidFill>
                <a:srgbClr val="215BA7"/>
              </a:solidFill>
            </a:endParaRPr>
          </a:p>
          <a:p>
            <a:r>
              <a:rPr lang="ru-RU" sz="2500" b="1" dirty="0">
                <a:solidFill>
                  <a:srgbClr val="215BA7"/>
                </a:solidFill>
              </a:rPr>
              <a:t>•</a:t>
            </a:r>
            <a:r>
              <a:rPr lang="ru-RU" sz="2500" b="1" dirty="0">
                <a:solidFill>
                  <a:srgbClr val="FD5E0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Финансы                                                                                                            </a:t>
            </a:r>
            <a:r>
              <a:rPr lang="ru-RU" sz="2500" b="1" dirty="0">
                <a:solidFill>
                  <a:srgbClr val="FD5E00"/>
                </a:solidFill>
              </a:rPr>
              <a:t>-</a:t>
            </a:r>
            <a:r>
              <a:rPr lang="ru-RU" sz="2500" b="1" dirty="0">
                <a:solidFill>
                  <a:srgbClr val="215BA7"/>
                </a:solidFill>
              </a:rPr>
              <a:t>            2</a:t>
            </a:r>
            <a:r>
              <a:rPr lang="en-US" sz="2500" b="1" dirty="0">
                <a:solidFill>
                  <a:srgbClr val="215BA7"/>
                </a:solidFill>
              </a:rPr>
              <a:t>5</a:t>
            </a:r>
            <a:r>
              <a:rPr lang="ru-RU" sz="2500" b="1" dirty="0">
                <a:solidFill>
                  <a:srgbClr val="215BA7"/>
                </a:solidFill>
              </a:rPr>
              <a:t>         -</a:t>
            </a:r>
          </a:p>
          <a:p>
            <a:r>
              <a:rPr lang="ru-RU" sz="2500" b="1" dirty="0">
                <a:solidFill>
                  <a:srgbClr val="215BA7"/>
                </a:solidFill>
              </a:rPr>
              <a:t>•</a:t>
            </a:r>
            <a:r>
              <a:rPr lang="ru-RU" sz="2500" b="1" dirty="0">
                <a:solidFill>
                  <a:srgbClr val="FD5E0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Садово-парковое и ландшафтное строительство                                </a:t>
            </a:r>
            <a:r>
              <a:rPr lang="ru-RU" sz="2500" b="1" dirty="0">
                <a:solidFill>
                  <a:srgbClr val="FD5E00"/>
                </a:solidFill>
              </a:rPr>
              <a:t>-</a:t>
            </a:r>
            <a:r>
              <a:rPr lang="ru-RU" sz="2500" b="1" dirty="0">
                <a:solidFill>
                  <a:srgbClr val="215BA7"/>
                </a:solidFill>
              </a:rPr>
              <a:t>            25       </a:t>
            </a:r>
            <a:r>
              <a:rPr lang="en-US" sz="2500" b="1" dirty="0">
                <a:solidFill>
                  <a:srgbClr val="215BA7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 </a:t>
            </a:r>
            <a:r>
              <a:rPr lang="en-US" sz="2500" b="1" dirty="0">
                <a:solidFill>
                  <a:srgbClr val="215BA7"/>
                </a:solidFill>
              </a:rPr>
              <a:t>-</a:t>
            </a:r>
            <a:r>
              <a:rPr lang="ru-RU" sz="2500" b="1" dirty="0">
                <a:solidFill>
                  <a:srgbClr val="215BA7"/>
                </a:solidFill>
              </a:rPr>
              <a:t> </a:t>
            </a:r>
          </a:p>
          <a:p>
            <a:endParaRPr lang="ru-RU" sz="600" b="1" dirty="0">
              <a:solidFill>
                <a:srgbClr val="215BA7"/>
              </a:solidFill>
            </a:endParaRPr>
          </a:p>
          <a:p>
            <a:pPr>
              <a:lnSpc>
                <a:spcPts val="2500"/>
              </a:lnSpc>
            </a:pPr>
            <a:r>
              <a:rPr lang="ru-RU" sz="2500" b="1" dirty="0">
                <a:solidFill>
                  <a:srgbClr val="215BA7"/>
                </a:solidFill>
              </a:rPr>
              <a:t>•</a:t>
            </a:r>
            <a:r>
              <a:rPr lang="ru-RU" sz="2500" b="1" dirty="0">
                <a:solidFill>
                  <a:srgbClr val="FD5E0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Эксплуатация и ремонт сельскохозяйственной техники                   </a:t>
            </a:r>
            <a:r>
              <a:rPr lang="ru-RU" sz="2500" b="1" dirty="0">
                <a:solidFill>
                  <a:srgbClr val="FD5E00"/>
                </a:solidFill>
              </a:rPr>
              <a:t>-</a:t>
            </a:r>
            <a:r>
              <a:rPr lang="ru-RU" sz="2500" b="1" dirty="0">
                <a:solidFill>
                  <a:srgbClr val="ED7D30"/>
                </a:solidFill>
              </a:rPr>
              <a:t> </a:t>
            </a:r>
            <a:r>
              <a:rPr lang="ru-RU" sz="2500" b="1" dirty="0">
                <a:solidFill>
                  <a:srgbClr val="215BA7"/>
                </a:solidFill>
              </a:rPr>
              <a:t>           50        25</a:t>
            </a:r>
          </a:p>
          <a:p>
            <a:pPr>
              <a:lnSpc>
                <a:spcPts val="2500"/>
              </a:lnSpc>
            </a:pPr>
            <a:r>
              <a:rPr lang="ru-RU" sz="2500" b="1" dirty="0">
                <a:solidFill>
                  <a:srgbClr val="215BA7"/>
                </a:solidFill>
              </a:rPr>
              <a:t>   и оборудования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46356" y="598730"/>
            <a:ext cx="7168755" cy="5352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ru-RU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МЕСТ ДЛЯ ПРИЕМА</a:t>
            </a:r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0039111" y="683741"/>
            <a:ext cx="206674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800" b="1" dirty="0">
                <a:solidFill>
                  <a:srgbClr val="4372C4"/>
                </a:solidFill>
              </a:rPr>
              <a:t>договор</a:t>
            </a:r>
          </a:p>
          <a:p>
            <a:pPr>
              <a:lnSpc>
                <a:spcPts val="2100"/>
              </a:lnSpc>
            </a:pPr>
            <a:r>
              <a:rPr lang="ru-RU" sz="2800" b="1" dirty="0">
                <a:solidFill>
                  <a:srgbClr val="4372C4"/>
                </a:solidFill>
              </a:rPr>
              <a:t>9 </a:t>
            </a:r>
            <a:r>
              <a:rPr lang="ru-RU" sz="2800" b="1" dirty="0" err="1">
                <a:solidFill>
                  <a:srgbClr val="4372C4"/>
                </a:solidFill>
              </a:rPr>
              <a:t>кл</a:t>
            </a:r>
            <a:r>
              <a:rPr lang="ru-RU" sz="2800" b="1" dirty="0">
                <a:solidFill>
                  <a:srgbClr val="4372C4"/>
                </a:solidFill>
              </a:rPr>
              <a:t>.  11 </a:t>
            </a:r>
            <a:r>
              <a:rPr lang="ru-RU" sz="2800" b="1" dirty="0" err="1">
                <a:solidFill>
                  <a:srgbClr val="4372C4"/>
                </a:solidFill>
              </a:rPr>
              <a:t>кл</a:t>
            </a:r>
            <a:r>
              <a:rPr lang="ru-RU" sz="2800" b="1" dirty="0">
                <a:solidFill>
                  <a:srgbClr val="4372C4"/>
                </a:solidFill>
              </a:rPr>
              <a:t>.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515111" y="686907"/>
            <a:ext cx="163472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800" b="1" dirty="0">
                <a:solidFill>
                  <a:srgbClr val="FD5E00"/>
                </a:solidFill>
              </a:rPr>
              <a:t>бюджет</a:t>
            </a:r>
          </a:p>
          <a:p>
            <a:pPr>
              <a:lnSpc>
                <a:spcPts val="2100"/>
              </a:lnSpc>
            </a:pPr>
            <a:r>
              <a:rPr lang="ru-RU" sz="2800" b="1" dirty="0">
                <a:solidFill>
                  <a:srgbClr val="FD5E00"/>
                </a:solidFill>
              </a:rPr>
              <a:t>     9 </a:t>
            </a:r>
            <a:r>
              <a:rPr lang="ru-RU" sz="2800" b="1" dirty="0" err="1">
                <a:solidFill>
                  <a:srgbClr val="FD5E00"/>
                </a:solidFill>
              </a:rPr>
              <a:t>кл</a:t>
            </a:r>
            <a:r>
              <a:rPr lang="ru-RU" sz="2800" b="1" dirty="0">
                <a:solidFill>
                  <a:srgbClr val="FD5E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35152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91" y="617538"/>
            <a:ext cx="1411968" cy="165891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2855814" y="690949"/>
            <a:ext cx="8730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НУЖНО ЛИ СДАВАТЬ ЭКЗАМЕНЫ?</a:t>
            </a:r>
            <a:endParaRPr lang="ru-RU" sz="4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G:\2020 год с компа\Инфоповоды\QIP Shot - Screen 2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342" y="2268344"/>
            <a:ext cx="3803822" cy="44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5" descr="https://svgsilh.com/svg/293963-ff5722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7" descr="Здание Суда, Правительство, Капитолий, Исторический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20" descr="https://cdn.imgbin.com/10/16/16/imgbin-computer-icons-walking-walking-icon-ptVd3jWtNRA8gYftZebzVxstT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3945163" y="1632199"/>
            <a:ext cx="8246836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D5E00"/>
                </a:solidFill>
              </a:rPr>
              <a:t>НЕТ !!!</a:t>
            </a:r>
          </a:p>
          <a:p>
            <a:pPr algn="ctr"/>
            <a:endParaRPr lang="ru-RU" sz="1200" b="1" dirty="0">
              <a:solidFill>
                <a:srgbClr val="FD5E00"/>
              </a:solidFill>
            </a:endParaRPr>
          </a:p>
          <a:p>
            <a:pPr algn="just"/>
            <a:r>
              <a:rPr lang="ru-RU" sz="3400" b="1" dirty="0">
                <a:solidFill>
                  <a:srgbClr val="FD5E00"/>
                </a:solidFill>
              </a:rPr>
              <a:t>• При поступлении вступительные</a:t>
            </a:r>
          </a:p>
          <a:p>
            <a:pPr algn="just"/>
            <a:r>
              <a:rPr lang="ru-RU" sz="3400" b="1" dirty="0">
                <a:solidFill>
                  <a:srgbClr val="FD5E00"/>
                </a:solidFill>
              </a:rPr>
              <a:t>   экзамены не проводятся </a:t>
            </a:r>
          </a:p>
          <a:p>
            <a:pPr algn="just"/>
            <a:r>
              <a:rPr lang="ru-RU" sz="1900" b="1" dirty="0">
                <a:solidFill>
                  <a:srgbClr val="FD5E00"/>
                </a:solidFill>
              </a:rPr>
              <a:t>(за исключением Садово-паркового и ландшафтного строительства – тест)</a:t>
            </a:r>
          </a:p>
          <a:p>
            <a:pPr algn="just"/>
            <a:endParaRPr lang="ru-RU" sz="1200" b="1" dirty="0">
              <a:solidFill>
                <a:srgbClr val="FD5E00"/>
              </a:solidFill>
            </a:endParaRPr>
          </a:p>
          <a:p>
            <a:pPr algn="just"/>
            <a:r>
              <a:rPr lang="ru-RU" sz="3400" b="1" dirty="0">
                <a:solidFill>
                  <a:srgbClr val="FD5E00"/>
                </a:solidFill>
              </a:rPr>
              <a:t>• Результаты и перечень ОГЭ </a:t>
            </a:r>
          </a:p>
          <a:p>
            <a:pPr algn="just"/>
            <a:r>
              <a:rPr lang="ru-RU" sz="3400" b="1" dirty="0">
                <a:solidFill>
                  <a:srgbClr val="FD5E00"/>
                </a:solidFill>
              </a:rPr>
              <a:t>   не учитываются </a:t>
            </a:r>
            <a:r>
              <a:rPr lang="ru-RU" sz="2800" b="1" dirty="0">
                <a:solidFill>
                  <a:srgbClr val="FD5E00"/>
                </a:solidFill>
              </a:rPr>
              <a:t>(для 9 классов)</a:t>
            </a:r>
            <a:r>
              <a:rPr lang="ru-RU" sz="3400" b="1" dirty="0">
                <a:solidFill>
                  <a:srgbClr val="FD5E00"/>
                </a:solidFill>
              </a:rPr>
              <a:t>.</a:t>
            </a:r>
          </a:p>
          <a:p>
            <a:pPr algn="just"/>
            <a:endParaRPr lang="ru-RU" sz="1200" b="1" dirty="0">
              <a:solidFill>
                <a:srgbClr val="FD5E00"/>
              </a:solidFill>
            </a:endParaRPr>
          </a:p>
          <a:p>
            <a:pPr algn="just"/>
            <a:r>
              <a:rPr lang="ru-RU" sz="3400" b="1" dirty="0">
                <a:solidFill>
                  <a:srgbClr val="FD5E00"/>
                </a:solidFill>
              </a:rPr>
              <a:t>• Результаты ЕГЭ не нужны </a:t>
            </a:r>
            <a:r>
              <a:rPr lang="ru-RU" sz="2800" b="1" dirty="0">
                <a:solidFill>
                  <a:srgbClr val="FD5E00"/>
                </a:solidFill>
              </a:rPr>
              <a:t>(для 11 классов).</a:t>
            </a:r>
            <a:endParaRPr lang="ru-RU" sz="2800" dirty="0">
              <a:solidFill>
                <a:srgbClr val="FD5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12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8942" y="1293968"/>
            <a:ext cx="861305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ПОСТУПЛЕНИИ УЧИТЫВАЕТСЯ </a:t>
            </a:r>
            <a:r>
              <a:rPr lang="ru-RU" sz="44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БАЛЛ АТТЕСТАТА !</a:t>
            </a:r>
          </a:p>
          <a:p>
            <a:pPr algn="ctr"/>
            <a:endParaRPr lang="ru-RU" sz="1600" b="1" dirty="0">
              <a:solidFill>
                <a:srgbClr val="FD5E00"/>
              </a:solidFill>
            </a:endParaRPr>
          </a:p>
          <a:p>
            <a:pPr algn="ctr"/>
            <a:r>
              <a:rPr lang="ru-RU" sz="3400" b="1" dirty="0">
                <a:solidFill>
                  <a:srgbClr val="009900"/>
                </a:solidFill>
              </a:rPr>
              <a:t>Льготы и преимущества учитываются</a:t>
            </a:r>
            <a:r>
              <a:rPr lang="en-US" sz="3400" b="1" dirty="0">
                <a:solidFill>
                  <a:srgbClr val="009900"/>
                </a:solidFill>
              </a:rPr>
              <a:t> </a:t>
            </a:r>
            <a:r>
              <a:rPr lang="ru-RU" sz="3400" b="1" dirty="0">
                <a:solidFill>
                  <a:srgbClr val="009900"/>
                </a:solidFill>
              </a:rPr>
              <a:t>ТОЛЬКО при прочих равных правах.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000C1AC-023B-B442-9787-732753F2C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5" y="648908"/>
            <a:ext cx="1125164" cy="1321952"/>
          </a:xfrm>
          <a:prstGeom prst="rect">
            <a:avLst/>
          </a:prstGeom>
        </p:spPr>
      </p:pic>
      <p:pic>
        <p:nvPicPr>
          <p:cNvPr id="3074" name="Picture 2" descr="G:\2020 год с компа\Инфоповоды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1" y="2438400"/>
            <a:ext cx="4106970" cy="410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05626" y="4130171"/>
            <a:ext cx="71243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</a:rPr>
              <a:t>Участвовать в конкурсе можно на всех специальностях одновременно!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256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694" y="914399"/>
            <a:ext cx="1834519" cy="2155371"/>
          </a:xfrm>
          <a:prstGeom prst="rect">
            <a:avLst/>
          </a:prstGeom>
        </p:spPr>
      </p:pic>
      <p:sp>
        <p:nvSpPr>
          <p:cNvPr id="3" name="AutoShape 2" descr="https://static.riafan.ru/uploads/2017/08/28/orig-1503923560b3f79066cf34e63a3f8e0b20f8fd4a8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3234511" y="611910"/>
            <a:ext cx="55409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ПЕРЕЧЕНЬ ДОКУМЕНТОВ</a:t>
            </a:r>
            <a:endParaRPr lang="ru-RU" sz="2500" dirty="0">
              <a:solidFill>
                <a:srgbClr val="215B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660206672"/>
              </p:ext>
            </p:extLst>
          </p:nvPr>
        </p:nvGraphicFramePr>
        <p:xfrm>
          <a:off x="1499735" y="1374752"/>
          <a:ext cx="8545016" cy="2037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42419006"/>
              </p:ext>
            </p:extLst>
          </p:nvPr>
        </p:nvGraphicFramePr>
        <p:xfrm>
          <a:off x="228600" y="3671247"/>
          <a:ext cx="11758613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3209007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697575"/>
            <a:ext cx="1276418" cy="149965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3265715" y="766223"/>
            <a:ext cx="67491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МОЖНО ПОДАТЬ ДОКУМЕНТЫ ДЛЯ ПОСТУПЛЕНИЯ?</a:t>
            </a:r>
            <a:endParaRPr lang="ru-RU" sz="2500" dirty="0">
              <a:solidFill>
                <a:srgbClr val="215B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G:\2020 год с компа\Инфоповоды\QIP Shot - Screen 2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342" y="2268344"/>
            <a:ext cx="3803822" cy="44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4136638" y="2119648"/>
            <a:ext cx="3592219" cy="954107"/>
          </a:xfrm>
          <a:prstGeom prst="rect">
            <a:avLst/>
          </a:prstGeom>
          <a:ln w="38100">
            <a:solidFill>
              <a:srgbClr val="FD5E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D5E00"/>
                </a:solidFill>
              </a:rPr>
              <a:t>Посетить лично приемную комиссию</a:t>
            </a:r>
            <a:endParaRPr lang="ru-RU" sz="2800" dirty="0">
              <a:solidFill>
                <a:srgbClr val="FD5E00"/>
              </a:solidFill>
            </a:endParaRPr>
          </a:p>
        </p:txBody>
      </p:sp>
      <p:sp>
        <p:nvSpPr>
          <p:cNvPr id="3" name="AutoShape 5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5203428" y="5396255"/>
            <a:ext cx="3592219" cy="523220"/>
          </a:xfrm>
          <a:prstGeom prst="rect">
            <a:avLst/>
          </a:prstGeom>
          <a:ln w="38100">
            <a:solidFill>
              <a:srgbClr val="215BA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15BA7"/>
                </a:solidFill>
              </a:rPr>
              <a:t>Отправить почтой </a:t>
            </a:r>
            <a:endParaRPr lang="ru-RU" sz="2800" dirty="0">
              <a:solidFill>
                <a:srgbClr val="215BA7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8207862" y="2464934"/>
            <a:ext cx="3592219" cy="954107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Подать онлайн в электронной форме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3084" name="Picture 12" descr="G:\2020 год с компа\Инфоповоды\3d-chelovechek-6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4435" y="3434927"/>
            <a:ext cx="2537335" cy="165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G:\2020 год с компа\Инфоповоды\emai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0084" y="5263319"/>
            <a:ext cx="1566517" cy="10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5" descr="https://svgsilh.com/svg/293963-ff5722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7" descr="Здание Суда, Правительство, Капитолий, Исторический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7515" y="3059802"/>
            <a:ext cx="1750463" cy="167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utoShape 20" descr="https://cdn.imgbin.com/10/16/16/imgbin-computer-icons-walking-walking-icon-ptVd3jWtNRA8gYftZebzVxstT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3" name="Picture 21" descr="G:\2020 год с компа\Инфоповоды\2C4gQIbWqq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5465" y="4060371"/>
            <a:ext cx="570065" cy="67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1" descr="G:\2020 год с компа\Инфоповоды\2C4gQIbWqq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689" y="3995282"/>
            <a:ext cx="629194" cy="67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3876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15" y="785087"/>
            <a:ext cx="1385978" cy="162838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1817914" y="657361"/>
            <a:ext cx="976469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СРОКИ ПРИЕМА ДОКУМЕНТОВ </a:t>
            </a:r>
          </a:p>
          <a:p>
            <a:pPr algn="ctr"/>
            <a:r>
              <a:rPr lang="ru-RU" sz="34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ВЫСШЕЕ ОБРАЗОВАНИЕ</a:t>
            </a:r>
            <a:endParaRPr lang="ru-RU" sz="2500" dirty="0">
              <a:solidFill>
                <a:srgbClr val="FD5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5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5" descr="https://svgsilh.com/svg/293963-ff5722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7" descr="Здание Суда, Правительство, Капитолий, Исторический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20" descr="https://cdn.imgbin.com/10/16/16/imgbin-computer-icons-walking-walking-icon-ptVd3jWtNRA8gYftZebzVxstT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8489070" y="1812800"/>
            <a:ext cx="3537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215BA7"/>
                </a:solidFill>
              </a:rPr>
              <a:t>ОЧНО-ЗАОЧНО, ЗАОЧНО</a:t>
            </a:r>
            <a:endParaRPr lang="ru-RU" sz="3200" dirty="0">
              <a:solidFill>
                <a:srgbClr val="215BA7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765175" y="2928547"/>
            <a:ext cx="3414939" cy="64633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приема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155573" y="3774914"/>
            <a:ext cx="4764769" cy="120032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Завершение приема</a:t>
            </a:r>
          </a:p>
          <a:p>
            <a:pPr algn="ctr"/>
            <a:r>
              <a:rPr lang="ru-RU" sz="36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(бюджет)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4988955" y="2838099"/>
            <a:ext cx="3033939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ИЮНЯ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8548673" y="2805437"/>
            <a:ext cx="3033939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МАЯ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4988951" y="3982591"/>
            <a:ext cx="3033939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ИЮЛЯ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8744617" y="4026131"/>
            <a:ext cx="3033939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ИЮЛЯ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157845" y="5019154"/>
            <a:ext cx="4764769" cy="120032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Завершение приема</a:t>
            </a:r>
          </a:p>
          <a:p>
            <a:pPr algn="ctr"/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(внебюджет)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4991223" y="5226831"/>
            <a:ext cx="3033939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АВГУСТА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8746889" y="5229427"/>
            <a:ext cx="3240324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ОКТЯБРЯ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6466185" y="3526973"/>
            <a:ext cx="435356" cy="499162"/>
          </a:xfrm>
          <a:prstGeom prst="downArrow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6466181" y="4680885"/>
            <a:ext cx="435356" cy="499162"/>
          </a:xfrm>
          <a:prstGeom prst="downArrow">
            <a:avLst/>
          </a:prstGeom>
          <a:solidFill>
            <a:srgbClr val="215BA7"/>
          </a:solidFill>
          <a:ln>
            <a:solidFill>
              <a:srgbClr val="215B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9921433" y="3537855"/>
            <a:ext cx="435356" cy="499162"/>
          </a:xfrm>
          <a:prstGeom prst="downArrow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9945963" y="4724425"/>
            <a:ext cx="435356" cy="499162"/>
          </a:xfrm>
          <a:prstGeom prst="downArrow">
            <a:avLst/>
          </a:prstGeom>
          <a:solidFill>
            <a:srgbClr val="215BA7"/>
          </a:solidFill>
          <a:ln>
            <a:solidFill>
              <a:srgbClr val="215B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EF94F4B1-9E26-4B3A-940D-A31E55ECAB97}"/>
              </a:ext>
            </a:extLst>
          </p:cNvPr>
          <p:cNvSpPr/>
          <p:nvPr/>
        </p:nvSpPr>
        <p:spPr>
          <a:xfrm>
            <a:off x="4864267" y="1999821"/>
            <a:ext cx="3537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215BA7"/>
                </a:solidFill>
              </a:rPr>
              <a:t>ОЧНО</a:t>
            </a:r>
            <a:endParaRPr lang="ru-RU" sz="3200" dirty="0">
              <a:solidFill>
                <a:srgbClr val="215B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429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15" y="785087"/>
            <a:ext cx="1385978" cy="162838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2057400" y="766221"/>
            <a:ext cx="974271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215BA7"/>
                </a:solidFill>
              </a:rPr>
              <a:t>СРОКИ ПРИЕМА ДОКУМЕНТОВ </a:t>
            </a:r>
          </a:p>
          <a:p>
            <a:pPr algn="ctr"/>
            <a:r>
              <a:rPr lang="ru-RU" sz="34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СРЕДНЕЕ ПРОФЕССИОНАЛЬНОЕ ОБРАЗОВАНИЕ</a:t>
            </a:r>
            <a:endParaRPr lang="ru-RU" sz="2500" dirty="0">
              <a:solidFill>
                <a:srgbClr val="FD5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5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5" descr="https://svgsilh.com/svg/293963-ff5722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7" descr="Здание Суда, Правительство, Капитолий, Исторический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20" descr="https://cdn.imgbin.com/10/16/16/imgbin-computer-icons-walking-walking-icon-ptVd3jWtNRA8gYftZebzVxstT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6612932" y="2091837"/>
            <a:ext cx="33745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rgbClr val="215BA7"/>
                </a:solidFill>
              </a:rPr>
              <a:t>ОЧНАЯ ФОРМА</a:t>
            </a:r>
            <a:endParaRPr lang="ru-RU" sz="2500" dirty="0">
              <a:solidFill>
                <a:srgbClr val="215BA7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765175" y="2957849"/>
            <a:ext cx="3414939" cy="64633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приема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155573" y="3774914"/>
            <a:ext cx="4764769" cy="120032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Завершение приема</a:t>
            </a:r>
          </a:p>
          <a:p>
            <a:pPr algn="ctr"/>
            <a:r>
              <a:rPr lang="ru-RU" sz="36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(бюджет)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6735899" y="2838099"/>
            <a:ext cx="3033939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ИЮНЯ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6735895" y="3982591"/>
            <a:ext cx="3033939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АВГУСТА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157845" y="5019154"/>
            <a:ext cx="4764769" cy="120032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Завершение приема</a:t>
            </a:r>
          </a:p>
          <a:p>
            <a:pPr algn="ctr"/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(внебюджет)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1953A17-12AE-3C4B-8AC0-6ED07F2C845B}"/>
              </a:ext>
            </a:extLst>
          </p:cNvPr>
          <p:cNvSpPr/>
          <p:nvPr/>
        </p:nvSpPr>
        <p:spPr>
          <a:xfrm>
            <a:off x="6738167" y="5226831"/>
            <a:ext cx="3033939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АВГУСТА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8218831" y="3526973"/>
            <a:ext cx="435356" cy="499162"/>
          </a:xfrm>
          <a:prstGeom prst="downArrow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8207941" y="4713543"/>
            <a:ext cx="435356" cy="499162"/>
          </a:xfrm>
          <a:prstGeom prst="downArrow">
            <a:avLst/>
          </a:prstGeom>
          <a:solidFill>
            <a:srgbClr val="215BA7"/>
          </a:solidFill>
          <a:ln>
            <a:solidFill>
              <a:srgbClr val="215B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4429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66" y="621759"/>
            <a:ext cx="1124018" cy="132060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1222375" y="679133"/>
            <a:ext cx="106212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ДАТЫ ЗАЧИСЛЕНИЯ </a:t>
            </a:r>
            <a:r>
              <a:rPr lang="ru-RU" sz="34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ВЫСШЕЕ ОБРАЗОВАНИЕ</a:t>
            </a:r>
            <a:endParaRPr lang="ru-RU" sz="2500" dirty="0">
              <a:solidFill>
                <a:srgbClr val="FD5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5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5" descr="https://svgsilh.com/svg/293963-ff5722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7" descr="Здание Суда, Правительство, Капитолий, Исторический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20" descr="https://cdn.imgbin.com/10/16/16/imgbin-computer-icons-walking-walking-icon-ptVd3jWtNRA8gYftZebzVxstT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1783911064"/>
              </p:ext>
            </p:extLst>
          </p:nvPr>
        </p:nvGraphicFramePr>
        <p:xfrm>
          <a:off x="460375" y="2852056"/>
          <a:ext cx="11154681" cy="87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Овал 11"/>
          <p:cNvSpPr/>
          <p:nvPr/>
        </p:nvSpPr>
        <p:spPr>
          <a:xfrm>
            <a:off x="1102633" y="2307771"/>
            <a:ext cx="1698172" cy="468081"/>
          </a:xfrm>
          <a:prstGeom prst="ellipse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FF00"/>
                </a:solidFill>
              </a:rPr>
              <a:t>27 июля</a:t>
            </a:r>
          </a:p>
        </p:txBody>
      </p:sp>
      <p:sp>
        <p:nvSpPr>
          <p:cNvPr id="24" name="Выноска со стрелкой вниз 23"/>
          <p:cNvSpPr/>
          <p:nvPr/>
        </p:nvSpPr>
        <p:spPr>
          <a:xfrm>
            <a:off x="1219186" y="1578435"/>
            <a:ext cx="9724134" cy="751114"/>
          </a:xfrm>
          <a:prstGeom prst="downArrowCallout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ПРИОРИТЕТНОЕ ЗАЧИСЛЕНИЕ (ЛЬГОТНИКИ, ЦЕЛЕВИКИ)</a:t>
            </a:r>
          </a:p>
        </p:txBody>
      </p:sp>
      <p:sp>
        <p:nvSpPr>
          <p:cNvPr id="33" name="Овал 32"/>
          <p:cNvSpPr/>
          <p:nvPr/>
        </p:nvSpPr>
        <p:spPr>
          <a:xfrm>
            <a:off x="4844137" y="2351315"/>
            <a:ext cx="2492827" cy="468081"/>
          </a:xfrm>
          <a:prstGeom prst="ellipse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FF00"/>
                </a:solidFill>
              </a:rPr>
              <a:t>до 28 июля</a:t>
            </a:r>
          </a:p>
        </p:txBody>
      </p:sp>
      <p:sp>
        <p:nvSpPr>
          <p:cNvPr id="34" name="Овал 33"/>
          <p:cNvSpPr/>
          <p:nvPr/>
        </p:nvSpPr>
        <p:spPr>
          <a:xfrm>
            <a:off x="9245148" y="2307771"/>
            <a:ext cx="1698172" cy="468081"/>
          </a:xfrm>
          <a:prstGeom prst="ellipse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FF00"/>
                </a:solidFill>
              </a:rPr>
              <a:t>30 июля</a:t>
            </a:r>
          </a:p>
        </p:txBody>
      </p:sp>
      <p:graphicFrame>
        <p:nvGraphicFramePr>
          <p:cNvPr id="36" name="Схема 35"/>
          <p:cNvGraphicFramePr/>
          <p:nvPr>
            <p:extLst>
              <p:ext uri="{D42A27DB-BD31-4B8C-83A1-F6EECF244321}">
                <p14:modId xmlns:p14="http://schemas.microsoft.com/office/powerpoint/2010/main" xmlns="" val="2054440854"/>
              </p:ext>
            </p:extLst>
          </p:nvPr>
        </p:nvGraphicFramePr>
        <p:xfrm>
          <a:off x="460371" y="5551780"/>
          <a:ext cx="11154681" cy="87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7" name="Овал 36"/>
          <p:cNvSpPr/>
          <p:nvPr/>
        </p:nvSpPr>
        <p:spPr>
          <a:xfrm>
            <a:off x="1102629" y="5007495"/>
            <a:ext cx="1698172" cy="468081"/>
          </a:xfrm>
          <a:prstGeom prst="ellipse">
            <a:avLst/>
          </a:prstGeom>
          <a:solidFill>
            <a:srgbClr val="215BA7"/>
          </a:solidFill>
          <a:ln>
            <a:solidFill>
              <a:srgbClr val="215B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FF00"/>
                </a:solidFill>
              </a:rPr>
              <a:t>27 июля</a:t>
            </a:r>
          </a:p>
        </p:txBody>
      </p:sp>
      <p:sp>
        <p:nvSpPr>
          <p:cNvPr id="38" name="Выноска со стрелкой вниз 37"/>
          <p:cNvSpPr/>
          <p:nvPr/>
        </p:nvSpPr>
        <p:spPr>
          <a:xfrm>
            <a:off x="307975" y="4071324"/>
            <a:ext cx="11535677" cy="957943"/>
          </a:xfrm>
          <a:prstGeom prst="downArrowCallout">
            <a:avLst/>
          </a:prstGeom>
          <a:solidFill>
            <a:srgbClr val="215B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ОСНОВНОЕ ЗАЧИСЛЕНИЕ (ОСНОВНОЙ КОНКУРС)</a:t>
            </a:r>
          </a:p>
        </p:txBody>
      </p:sp>
      <p:sp>
        <p:nvSpPr>
          <p:cNvPr id="39" name="Овал 38"/>
          <p:cNvSpPr/>
          <p:nvPr/>
        </p:nvSpPr>
        <p:spPr>
          <a:xfrm>
            <a:off x="4844137" y="5051039"/>
            <a:ext cx="2494800" cy="468081"/>
          </a:xfrm>
          <a:prstGeom prst="ellipse">
            <a:avLst/>
          </a:prstGeom>
          <a:solidFill>
            <a:srgbClr val="215B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FF00"/>
                </a:solidFill>
              </a:rPr>
              <a:t>до 3 августа</a:t>
            </a:r>
          </a:p>
        </p:txBody>
      </p:sp>
      <p:sp>
        <p:nvSpPr>
          <p:cNvPr id="40" name="Овал 39"/>
          <p:cNvSpPr/>
          <p:nvPr/>
        </p:nvSpPr>
        <p:spPr>
          <a:xfrm>
            <a:off x="9154886" y="5007495"/>
            <a:ext cx="1894114" cy="468081"/>
          </a:xfrm>
          <a:prstGeom prst="ellipse">
            <a:avLst/>
          </a:prstGeom>
          <a:solidFill>
            <a:srgbClr val="215B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FF00"/>
                </a:solidFill>
              </a:rPr>
              <a:t>9 августа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420841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772013"/>
            <a:ext cx="1573208" cy="1848357"/>
          </a:xfrm>
          <a:prstGeom prst="rect">
            <a:avLst/>
          </a:prstGeom>
        </p:spPr>
      </p:pic>
      <p:pic>
        <p:nvPicPr>
          <p:cNvPr id="13" name="Picture 2" descr="C:\Users\Александр\Desktop\Akkred_2019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1666" y="716247"/>
            <a:ext cx="4263539" cy="6033600"/>
          </a:xfrm>
          <a:prstGeom prst="rect">
            <a:avLst/>
          </a:prstGeom>
          <a:noFill/>
          <a:ln w="25400" cmpd="sng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AppData\Local\Temp\i01_Лицензия_page-0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1240" y="743544"/>
            <a:ext cx="4262145" cy="6032310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664210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66" y="621759"/>
            <a:ext cx="1124018" cy="132060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1222375" y="777107"/>
            <a:ext cx="1062127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ДАТЫ ЗАЧИСЛЕНИЯ  </a:t>
            </a:r>
          </a:p>
          <a:p>
            <a:pPr algn="ctr"/>
            <a:r>
              <a:rPr lang="ru-RU" sz="3400" b="1" dirty="0">
                <a:solidFill>
                  <a:srgbClr val="FD5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СРЕДНЕЕ ПРОФЕССИОНАЛЬНОЕ ОБРАЗОВАНИЕ</a:t>
            </a:r>
            <a:endParaRPr lang="ru-RU" sz="2500" dirty="0">
              <a:solidFill>
                <a:srgbClr val="FD5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5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5" descr="https://svgsilh.com/svg/293963-ff5722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7" descr="Здание Суда, Правительство, Капитолий, Исторический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20" descr="https://cdn.imgbin.com/10/16/16/imgbin-computer-icons-walking-walking-icon-ptVd3jWtNRA8gYftZebzVxstT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6" name="Схема 35"/>
          <p:cNvGraphicFramePr/>
          <p:nvPr>
            <p:extLst>
              <p:ext uri="{D42A27DB-BD31-4B8C-83A1-F6EECF244321}">
                <p14:modId xmlns:p14="http://schemas.microsoft.com/office/powerpoint/2010/main" xmlns="" val="937827154"/>
              </p:ext>
            </p:extLst>
          </p:nvPr>
        </p:nvGraphicFramePr>
        <p:xfrm>
          <a:off x="460375" y="4180138"/>
          <a:ext cx="11154681" cy="156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7" name="Овал 36"/>
          <p:cNvSpPr/>
          <p:nvPr/>
        </p:nvSpPr>
        <p:spPr>
          <a:xfrm>
            <a:off x="76200" y="3374595"/>
            <a:ext cx="3777343" cy="653119"/>
          </a:xfrm>
          <a:prstGeom prst="ellipse">
            <a:avLst/>
          </a:prstGeom>
          <a:solidFill>
            <a:srgbClr val="215B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FF00"/>
                </a:solidFill>
              </a:rPr>
              <a:t>20 июня – 14 августа</a:t>
            </a:r>
          </a:p>
        </p:txBody>
      </p:sp>
      <p:sp>
        <p:nvSpPr>
          <p:cNvPr id="38" name="Выноска со стрелкой вниз 37"/>
          <p:cNvSpPr/>
          <p:nvPr/>
        </p:nvSpPr>
        <p:spPr>
          <a:xfrm>
            <a:off x="307975" y="2177160"/>
            <a:ext cx="11535677" cy="957943"/>
          </a:xfrm>
          <a:prstGeom prst="downArrowCallout">
            <a:avLst/>
          </a:prstGeom>
          <a:solidFill>
            <a:srgbClr val="215B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ОСНОВНОЕ ЗАЧИСЛЕНИЕ</a:t>
            </a:r>
          </a:p>
        </p:txBody>
      </p:sp>
      <p:sp>
        <p:nvSpPr>
          <p:cNvPr id="39" name="Овал 38"/>
          <p:cNvSpPr/>
          <p:nvPr/>
        </p:nvSpPr>
        <p:spPr>
          <a:xfrm>
            <a:off x="4190984" y="3418138"/>
            <a:ext cx="3776400" cy="651600"/>
          </a:xfrm>
          <a:prstGeom prst="ellipse">
            <a:avLst/>
          </a:prstGeom>
          <a:solidFill>
            <a:srgbClr val="215B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FF00"/>
                </a:solidFill>
              </a:rPr>
              <a:t>до 14 августа</a:t>
            </a:r>
          </a:p>
        </p:txBody>
      </p:sp>
      <p:sp>
        <p:nvSpPr>
          <p:cNvPr id="40" name="Овал 39"/>
          <p:cNvSpPr/>
          <p:nvPr/>
        </p:nvSpPr>
        <p:spPr>
          <a:xfrm>
            <a:off x="8284018" y="3374594"/>
            <a:ext cx="3776400" cy="653119"/>
          </a:xfrm>
          <a:prstGeom prst="ellipse">
            <a:avLst/>
          </a:prstGeom>
          <a:solidFill>
            <a:srgbClr val="215B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FF00"/>
                </a:solidFill>
              </a:rPr>
              <a:t>16 августа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83912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2022"/>
            <a:ext cx="1411968" cy="165891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8D60F29-6354-9E46-83E5-0E7750A70249}"/>
              </a:ext>
            </a:extLst>
          </p:cNvPr>
          <p:cNvSpPr/>
          <p:nvPr/>
        </p:nvSpPr>
        <p:spPr>
          <a:xfrm>
            <a:off x="2776451" y="911480"/>
            <a:ext cx="674993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215BA7"/>
                </a:solidFill>
              </a:rPr>
              <a:t>ГДЕ Я БУДУ ЖИТЬ</a:t>
            </a:r>
            <a:endParaRPr lang="ru-RU" sz="2500" dirty="0">
              <a:solidFill>
                <a:srgbClr val="215BA7"/>
              </a:solidFill>
            </a:endParaRPr>
          </a:p>
        </p:txBody>
      </p:sp>
      <p:pic>
        <p:nvPicPr>
          <p:cNvPr id="3074" name="Picture 2" descr="G:\2020 год с компа\Инфоповоды\QIP Shot - Screen 2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85" y="617538"/>
            <a:ext cx="964277" cy="1138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5" descr="https://svgsilh.com/svg/293963-ff5722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7" descr="Здание Суда, Правительство, Капитолий, Исторический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20" descr="https://cdn.imgbin.com/10/16/16/imgbin-computer-icons-walking-walking-icon-ptVd3jWtNRA8gYftZebzVxstT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C:\Users\Пользователь\Desktop\Депутаты\L6OZFkigiWI.jpg"/>
          <p:cNvPicPr>
            <a:picLocks noChangeAspect="1" noChangeArrowheads="1"/>
          </p:cNvPicPr>
          <p:nvPr/>
        </p:nvPicPr>
        <p:blipFill>
          <a:blip r:embed="rId5" cstate="print"/>
          <a:srcRect t="18193" b="10560"/>
          <a:stretch>
            <a:fillRect/>
          </a:stretch>
        </p:blipFill>
        <p:spPr bwMode="auto">
          <a:xfrm>
            <a:off x="4087438" y="3962400"/>
            <a:ext cx="3909406" cy="2667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2" descr="C:\Users\Пользователь\Desktop\Депутаты\campus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6844" y="3999183"/>
            <a:ext cx="3962138" cy="26458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2" descr="C:\Users\Пользователь\Desktop\Депутаты\a1fa1a98-b0b2-4011-9119-edcf0c90c4e2.jf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575" y="3962400"/>
            <a:ext cx="3931863" cy="26826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60599" y="1591001"/>
            <a:ext cx="8763001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</a:t>
            </a: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 студенческих 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общежитий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100 % 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 студентов 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обеспечены жильем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645 </a:t>
            </a:r>
            <a:r>
              <a:rPr lang="ru-RU" sz="4400" b="1" dirty="0" err="1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</a:t>
            </a: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/мес. 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стоимость </a:t>
            </a:r>
            <a:r>
              <a:rPr lang="ru-RU" sz="3200" b="1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проживания</a:t>
            </a:r>
            <a:endParaRPr kumimoji="0" lang="ru-RU" sz="44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07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cito\Desktop\фото\imagesррр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15854" y="1144095"/>
            <a:ext cx="1276146" cy="187628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5" y="617536"/>
            <a:ext cx="1411968" cy="1658916"/>
          </a:xfrm>
          <a:prstGeom prst="rect">
            <a:avLst/>
          </a:prstGeom>
        </p:spPr>
      </p:pic>
      <p:sp>
        <p:nvSpPr>
          <p:cNvPr id="3" name="AutoShape 5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img2.freepng.ru/20180325/pqq/kisspng-email-address-computer-icons-electronic-mailing-li-email-5ab7cc5e5a6523.3245100115219948463703.jpg"/>
          <p:cNvSpPr>
            <a:spLocks noChangeAspect="1" noChangeArrowheads="1"/>
          </p:cNvSpPr>
          <p:nvPr/>
        </p:nvSpPr>
        <p:spPr bwMode="auto">
          <a:xfrm>
            <a:off x="4603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5" descr="https://svgsilh.com/svg/293963-ff5722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7" descr="Здание Суда, Правительство, Капитолий, Исторический"/>
          <p:cNvSpPr>
            <a:spLocks noChangeAspect="1" noChangeArrowheads="1"/>
          </p:cNvSpPr>
          <p:nvPr/>
        </p:nvSpPr>
        <p:spPr bwMode="auto">
          <a:xfrm>
            <a:off x="7651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20" descr="https://cdn.imgbin.com/10/16/16/imgbin-computer-icons-walking-walking-icon-ptVd3jWtNRA8gYftZebzVxstT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1272872" y="422560"/>
            <a:ext cx="10359044" cy="86766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sz="3800" b="1" dirty="0">
                <a:solidFill>
                  <a:srgbClr val="215BA7"/>
                </a:solidFill>
                <a:latin typeface="+mn-lt"/>
                <a:ea typeface="+mn-ea"/>
                <a:cs typeface="+mn-cs"/>
              </a:rPr>
              <a:t>Военный учебный центр</a:t>
            </a:r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1222375" y="1313618"/>
            <a:ext cx="10365567" cy="29427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accent1"/>
                </a:solidFill>
              </a:rPr>
              <a:t>Обучение по программе военной подготовки военнослужащих запаса: сержантов по специальности «Командир мотострелкового отделения»</a:t>
            </a:r>
          </a:p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FF3300"/>
                </a:solidFill>
              </a:rPr>
              <a:t>Срок обучения 2 года</a:t>
            </a:r>
          </a:p>
          <a:p>
            <a:r>
              <a:rPr lang="ru-RU" b="1" dirty="0">
                <a:solidFill>
                  <a:schemeClr val="accent1"/>
                </a:solidFill>
              </a:rPr>
              <a:t>Студенты, прошедшие обучение в военном учебном центре, </a:t>
            </a:r>
            <a:r>
              <a:rPr lang="ru-RU" b="1" u="sng" dirty="0">
                <a:solidFill>
                  <a:schemeClr val="accent1"/>
                </a:solidFill>
              </a:rPr>
              <a:t>освобождаются от службы по призыву и зачисляются в запас с получением военного билета </a:t>
            </a:r>
          </a:p>
          <a:p>
            <a:endParaRPr lang="ru-RU" dirty="0"/>
          </a:p>
        </p:txBody>
      </p:sp>
      <p:pic>
        <p:nvPicPr>
          <p:cNvPr id="55299" name="Picture 3" descr="C:\Users\Mcito\Desktop\фото\6kvvmc0yxrb1jgj79a8egbdr92fwf9v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790" y="3895408"/>
            <a:ext cx="4474771" cy="2851398"/>
          </a:xfrm>
          <a:prstGeom prst="rect">
            <a:avLst/>
          </a:prstGeom>
          <a:noFill/>
        </p:spPr>
      </p:pic>
      <p:pic>
        <p:nvPicPr>
          <p:cNvPr id="55300" name="Picture 4" descr="C:\Users\Mcito\Desktop\фото\dsc_72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1909" y="3885373"/>
            <a:ext cx="3692301" cy="2828008"/>
          </a:xfrm>
          <a:prstGeom prst="rect">
            <a:avLst/>
          </a:prstGeom>
          <a:noFill/>
        </p:spPr>
      </p:pic>
      <p:pic>
        <p:nvPicPr>
          <p:cNvPr id="55301" name="Picture 5" descr="C:\Users\Mcito\Desktop\фото\нннн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6182" y="3885373"/>
            <a:ext cx="3658524" cy="2861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607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static.riafan.ru/uploads/2017/08/28/orig-1503923560b3f79066cf34e63a3f8e0b20f8fd4a8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046" y="6335488"/>
            <a:ext cx="543392" cy="4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38022" y="6332076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>
                <a:solidFill>
                  <a:srgbClr val="FD5E00"/>
                </a:solidFill>
              </a:rPr>
              <a:t>39-40-20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5590" y="6378400"/>
            <a:ext cx="547083" cy="46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498594" y="6370726"/>
            <a:ext cx="63089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556690"/>
                </a:solidFill>
              </a:rPr>
              <a:t>priem.kurskgsha@gmail.com</a:t>
            </a:r>
            <a:r>
              <a:rPr lang="ru-RU" sz="2000" b="1" dirty="0">
                <a:solidFill>
                  <a:srgbClr val="556690"/>
                </a:solidFill>
              </a:rPr>
              <a:t>; </a:t>
            </a:r>
            <a:r>
              <a:rPr lang="en-US" sz="2000" b="1" dirty="0">
                <a:solidFill>
                  <a:srgbClr val="556690"/>
                </a:solidFill>
              </a:rPr>
              <a:t>priem.kurskgsha@mail.ru</a:t>
            </a:r>
            <a:r>
              <a:rPr lang="ru-RU" sz="2000" b="1" dirty="0">
                <a:solidFill>
                  <a:srgbClr val="556690"/>
                </a:solidFill>
              </a:rPr>
              <a:t> </a:t>
            </a:r>
            <a:endParaRPr lang="ru-RU" altLang="en-US" sz="2000" b="1" dirty="0">
              <a:solidFill>
                <a:srgbClr val="556690"/>
              </a:solidFill>
            </a:endParaRPr>
          </a:p>
        </p:txBody>
      </p:sp>
      <p:pic>
        <p:nvPicPr>
          <p:cNvPr id="26" name="Picture 4" descr="C:\Users\Александр\Desktop\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7577" y="6302836"/>
            <a:ext cx="45987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9254759" y="6311731"/>
            <a:ext cx="2877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rgbClr val="556690"/>
                </a:solidFill>
              </a:rPr>
              <a:t>vk.com/</a:t>
            </a:r>
            <a:r>
              <a:rPr lang="en-US" sz="2400" b="1" dirty="0" err="1">
                <a:solidFill>
                  <a:srgbClr val="556690"/>
                </a:solidFill>
              </a:rPr>
              <a:t>priem_kgsha</a:t>
            </a:r>
            <a:endParaRPr lang="ru-RU" sz="2400" b="1" dirty="0">
              <a:solidFill>
                <a:srgbClr val="55669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1145" y="-68265"/>
            <a:ext cx="320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 </a:t>
            </a:r>
            <a:r>
              <a:rPr lang="en-US" sz="2800" b="1" dirty="0">
                <a:solidFill>
                  <a:srgbClr val="FD5E00"/>
                </a:solidFill>
              </a:rPr>
              <a:t>www.kgsha.ru</a:t>
            </a:r>
            <a:endParaRPr lang="ru-RU" sz="2800" b="1" dirty="0">
              <a:solidFill>
                <a:srgbClr val="FD5E00"/>
              </a:solidFill>
            </a:endParaRPr>
          </a:p>
        </p:txBody>
      </p:sp>
      <p:pic>
        <p:nvPicPr>
          <p:cNvPr id="1026" name="Picture 2" descr="C:\Users\Александр\Desktop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7776"/>
            <a:ext cx="12192000" cy="58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6095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47965"/>
            <a:ext cx="840731" cy="987772"/>
          </a:xfrm>
          <a:prstGeom prst="rect">
            <a:avLst/>
          </a:prstGeom>
        </p:spPr>
      </p:pic>
      <p:sp>
        <p:nvSpPr>
          <p:cNvPr id="3" name="AutoShape 2" descr="https://static.riafan.ru/uploads/2017/08/28/orig-1503923560b3f79066cf34e63a3f8e0b20f8fd4a8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90266" y="2124050"/>
            <a:ext cx="7148576" cy="4530175"/>
            <a:chOff x="87057" y="2962183"/>
            <a:chExt cx="7148576" cy="398301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5" name="Прямоугольник 14"/>
            <p:cNvSpPr/>
            <p:nvPr/>
          </p:nvSpPr>
          <p:spPr>
            <a:xfrm>
              <a:off x="87057" y="5837381"/>
              <a:ext cx="2383971" cy="1107818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14300" prst="artDeco"/>
              <a:bevelB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ШКОЛА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893897" y="4714914"/>
              <a:ext cx="2383971" cy="1107817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14300" prst="artDeco"/>
              <a:bevelB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КЛАССОВ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971812" y="3822056"/>
              <a:ext cx="4263821" cy="884797"/>
            </a:xfrm>
            <a:prstGeom prst="rect">
              <a:avLst/>
            </a:prstGeom>
            <a:solidFill>
              <a:srgbClr val="CC3300"/>
            </a:solidFill>
            <a:scene3d>
              <a:camera prst="orthographicFront"/>
              <a:lightRig rig="threePt" dir="t"/>
            </a:scene3d>
            <a:sp3d>
              <a:bevelT w="114300" prst="artDeco"/>
              <a:bevelB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ВЫСШЕЕ ОБРАЗОВАНИЕ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103691" y="2962183"/>
              <a:ext cx="2383971" cy="886253"/>
            </a:xfrm>
            <a:prstGeom prst="rect">
              <a:avLst/>
            </a:prstGeom>
            <a:solidFill>
              <a:srgbClr val="CC3300"/>
            </a:solidFill>
            <a:scene3d>
              <a:camera prst="orthographicFront"/>
              <a:lightRig rig="threePt" dir="t"/>
            </a:scene3d>
            <a:sp3d>
              <a:bevelT w="114300" prst="artDeco"/>
              <a:bevelB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 – 5 ЛЕТ</a:t>
              </a:r>
            </a:p>
          </p:txBody>
        </p:sp>
      </p:grpSp>
      <p:pic>
        <p:nvPicPr>
          <p:cNvPr id="2053" name="Picture 5" descr="C:\Users\Александр\Desktop\0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3256" y="3102047"/>
            <a:ext cx="654112" cy="935138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2Left">
              <a:rot lat="0" lon="0" rev="0"/>
            </a:camera>
            <a:lightRig rig="twoPt" dir="t"/>
          </a:scene3d>
          <a:sp3d prstMaterial="dkEdge"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221832" y="2567285"/>
            <a:ext cx="12303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</a:rPr>
              <a:t>БЕЗ ЕГЭ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7450223" y="3102047"/>
            <a:ext cx="762842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304098" y="2694003"/>
            <a:ext cx="1370506" cy="30777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isometricOffAxis1Righ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B050"/>
                </a:solidFill>
              </a:rPr>
              <a:t>ДИПЛОМ СПО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65705" y="1120964"/>
            <a:ext cx="1405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ДИПЛОМ ВО</a:t>
            </a:r>
          </a:p>
        </p:txBody>
      </p:sp>
      <p:pic>
        <p:nvPicPr>
          <p:cNvPr id="6150" name="Picture 6" descr="http://ukrkarta.ua/fckeditor/userfiles/%D0%B3%D0%B0%D0%BB%D0%BE%D1%87%D0%BA%D0%B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11924" y="2294218"/>
            <a:ext cx="428440" cy="406963"/>
          </a:xfrm>
          <a:prstGeom prst="rect">
            <a:avLst/>
          </a:prstGeom>
          <a:noFill/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7018722" y="697154"/>
            <a:ext cx="25315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56690"/>
                </a:solidFill>
              </a:rPr>
              <a:t>НА БАЗЕ </a:t>
            </a:r>
          </a:p>
          <a:p>
            <a:pPr algn="ctr"/>
            <a:r>
              <a:rPr lang="ru-RU" sz="3200" b="1" dirty="0">
                <a:solidFill>
                  <a:srgbClr val="556690"/>
                </a:solidFill>
              </a:rPr>
              <a:t>11 КЛАССОВ</a:t>
            </a:r>
            <a:endParaRPr lang="ru-RU" sz="3200" dirty="0">
              <a:solidFill>
                <a:srgbClr val="FD5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730911" y="6004933"/>
            <a:ext cx="2383971" cy="61200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14300" prst="artDeco"/>
            <a:bevelB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358258" y="5377559"/>
            <a:ext cx="2383971" cy="61200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14300" prst="artDeco"/>
            <a:bevelB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КЛАССОВ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450223" y="4750471"/>
            <a:ext cx="2383971" cy="612000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artDeco"/>
            <a:bevelB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СПО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084831" y="4126142"/>
            <a:ext cx="2383971" cy="612000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artDeco"/>
            <a:bevelB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3 ГОДА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flipH="1" flipV="1">
            <a:off x="9430498" y="4555006"/>
            <a:ext cx="890505" cy="7355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027369" y="3843416"/>
            <a:ext cx="1747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БЕЗ ЭКЗАМЕНОВ</a:t>
            </a:r>
          </a:p>
        </p:txBody>
      </p:sp>
      <p:sp>
        <p:nvSpPr>
          <p:cNvPr id="8" name="AutoShape 2" descr="https://img2.freepng.ru/20180224/wue/kisspng-business-man-cartoon-character-illustration-business-people-5a90f896324795.14135807151945026220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img2.freepng.ru/20180224/wue/kisspng-business-man-cartoon-character-illustration-business-people-5a90f896324795.14135807151945026220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Александр\Desktop\успешный-бизнесмен-d-на-его-ко-енях-731375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05" y="2497700"/>
            <a:ext cx="18446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178977" y="1774372"/>
            <a:ext cx="1284331" cy="620486"/>
          </a:xfrm>
          <a:prstGeom prst="wedgeRoundRectCallout">
            <a:avLst>
              <a:gd name="adj1" fmla="val -5577"/>
              <a:gd name="adj2" fmla="val 730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УРА!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ЕГЭ СДАЛ!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382476" y="2410819"/>
            <a:ext cx="18179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ПО РЕЗУЛЬТАТАМ ЕГЭ</a:t>
            </a:r>
            <a:endParaRPr lang="ru-RU" sz="2000" dirty="0">
              <a:solidFill>
                <a:srgbClr val="0070C0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>
            <a:off x="1620000" y="3102047"/>
            <a:ext cx="1018730" cy="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6" descr="C:\Users\Александр\Desktop\0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5296" y="604420"/>
            <a:ext cx="1058187" cy="149108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ttp://ukrkarta.ua/fckeditor/userfiles/%D0%B3%D0%B0%D0%BB%D0%BE%D1%87%D0%BA%D0%B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1262" y="623312"/>
            <a:ext cx="520124" cy="494051"/>
          </a:xfrm>
          <a:prstGeom prst="rect">
            <a:avLst/>
          </a:prstGeom>
          <a:noFill/>
        </p:spPr>
      </p:pic>
      <p:pic>
        <p:nvPicPr>
          <p:cNvPr id="1031" name="Picture 7" descr="C:\Users\Александр\Desktop\QIP Shot - Screen 35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4887" y="3212553"/>
            <a:ext cx="1411296" cy="273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Скругленная прямоугольная выноска 50"/>
          <p:cNvSpPr/>
          <p:nvPr/>
        </p:nvSpPr>
        <p:spPr>
          <a:xfrm>
            <a:off x="10439401" y="2394858"/>
            <a:ext cx="1547812" cy="676104"/>
          </a:xfrm>
          <a:prstGeom prst="wedgeRoundRectCallout">
            <a:avLst>
              <a:gd name="adj1" fmla="val -5577"/>
              <a:gd name="adj2" fmla="val 730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ЕГЭ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НЕ СДАВАЛ.</a:t>
            </a:r>
          </a:p>
        </p:txBody>
      </p:sp>
      <p:sp>
        <p:nvSpPr>
          <p:cNvPr id="2051" name="Овал 2050"/>
          <p:cNvSpPr/>
          <p:nvPr/>
        </p:nvSpPr>
        <p:spPr>
          <a:xfrm>
            <a:off x="3089091" y="5529943"/>
            <a:ext cx="1191986" cy="1047600"/>
          </a:xfrm>
          <a:prstGeom prst="ellipse">
            <a:avLst/>
          </a:prstGeom>
          <a:noFill/>
          <a:ln w="254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" name="Овал 55"/>
          <p:cNvSpPr/>
          <p:nvPr/>
        </p:nvSpPr>
        <p:spPr>
          <a:xfrm>
            <a:off x="6941317" y="5529943"/>
            <a:ext cx="1190311" cy="1046245"/>
          </a:xfrm>
          <a:prstGeom prst="ellipse">
            <a:avLst/>
          </a:prstGeom>
          <a:noFill/>
          <a:ln w="254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06646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2" y="647965"/>
            <a:ext cx="1374129" cy="1614460"/>
          </a:xfrm>
          <a:prstGeom prst="rect">
            <a:avLst/>
          </a:prstGeom>
        </p:spPr>
      </p:pic>
      <p:sp>
        <p:nvSpPr>
          <p:cNvPr id="3" name="AutoShape 2" descr="https://static.riafan.ru/uploads/2017/08/28/orig-1503923560b3f79066cf34e63a3f8e0b20f8fd4a8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751103" y="1954739"/>
            <a:ext cx="9018816" cy="4565819"/>
            <a:chOff x="751103" y="2506191"/>
            <a:chExt cx="9018816" cy="401436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5" name="Прямоугольник 14"/>
            <p:cNvSpPr/>
            <p:nvPr/>
          </p:nvSpPr>
          <p:spPr>
            <a:xfrm>
              <a:off x="751103" y="5856529"/>
              <a:ext cx="2383971" cy="664029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14300" prst="artDeco"/>
              <a:bevelB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ШКОЛА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160808" y="5203386"/>
              <a:ext cx="2383971" cy="664029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14300" prst="artDeco"/>
              <a:bevelB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 КЛАССОВ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35073" y="4521528"/>
              <a:ext cx="2383971" cy="664029"/>
            </a:xfrm>
            <a:prstGeom prst="rect">
              <a:avLst/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w="114300" prst="artDeco"/>
              <a:bevelB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ФАКУЛЬТЕТ СПО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697178" y="3857500"/>
              <a:ext cx="2383971" cy="664029"/>
            </a:xfrm>
            <a:prstGeom prst="rect">
              <a:avLst/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w="114300" prst="artDeco"/>
              <a:bevelB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 – 4 ГОДА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823843" y="3174329"/>
              <a:ext cx="2383971" cy="664029"/>
            </a:xfrm>
            <a:prstGeom prst="rect">
              <a:avLst/>
            </a:prstGeom>
            <a:solidFill>
              <a:srgbClr val="CC3300"/>
            </a:solidFill>
            <a:scene3d>
              <a:camera prst="orthographicFront"/>
              <a:lightRig rig="threePt" dir="t"/>
            </a:scene3d>
            <a:sp3d>
              <a:bevelT w="114300" prst="artDeco"/>
              <a:bevelB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ВЫСШЕЕ ОБРАЗОВАНИЕ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385948" y="2506191"/>
              <a:ext cx="2383971" cy="664029"/>
            </a:xfrm>
            <a:prstGeom prst="rect">
              <a:avLst/>
            </a:prstGeom>
            <a:solidFill>
              <a:srgbClr val="CC3300"/>
            </a:solidFill>
            <a:scene3d>
              <a:camera prst="orthographicFront"/>
              <a:lightRig rig="threePt" dir="t"/>
            </a:scene3d>
            <a:sp3d>
              <a:bevelT w="114300" prst="artDeco"/>
              <a:bevelB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 – 5 ЛЕТ</a:t>
              </a:r>
            </a:p>
          </p:txBody>
        </p:sp>
      </p:grpSp>
      <p:pic>
        <p:nvPicPr>
          <p:cNvPr id="2052" name="Picture 4" descr="C:\Users\Александр\Desktop\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91" y="2637932"/>
            <a:ext cx="2155137" cy="308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лександр\Desktop\0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6545" y="2051450"/>
            <a:ext cx="921266" cy="1317069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2Left">
              <a:rot lat="0" lon="0" rev="0"/>
            </a:camera>
            <a:lightRig rig="twoPt" dir="t"/>
          </a:scene3d>
          <a:sp3d prstMaterial="dkEdge"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133286" y="3218385"/>
            <a:ext cx="1881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</a:rPr>
              <a:t>БЕЗ ЭКЗАМЕНОВ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2264229" y="3976940"/>
            <a:ext cx="1750189" cy="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224950" y="1993664"/>
            <a:ext cx="1360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</a:rPr>
              <a:t>БЕЗ ЕГЭ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5319899" y="2496483"/>
            <a:ext cx="1211532" cy="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53551" y="1569106"/>
            <a:ext cx="1640524" cy="36933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isometricOffAxis1Righ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ДИПЛОМ СПО</a:t>
            </a:r>
          </a:p>
        </p:txBody>
      </p:sp>
      <p:pic>
        <p:nvPicPr>
          <p:cNvPr id="2054" name="Picture 6" descr="C:\Users\Александр\Desktop\0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9808" y="1066139"/>
            <a:ext cx="1987982" cy="28012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9436990" y="615307"/>
            <a:ext cx="207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ДИПЛОМ ВО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6273266" y="4421875"/>
            <a:ext cx="57139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56690"/>
                </a:solidFill>
              </a:rPr>
              <a:t>• ДВА ДИПЛОМА – СПО И ВО</a:t>
            </a:r>
          </a:p>
          <a:p>
            <a:r>
              <a:rPr lang="ru-RU" sz="2800" b="1" dirty="0">
                <a:solidFill>
                  <a:srgbClr val="556690"/>
                </a:solidFill>
              </a:rPr>
              <a:t>• ПОСЛЕ СПО МОЖНО ПОСТУПИТЬ </a:t>
            </a:r>
          </a:p>
          <a:p>
            <a:r>
              <a:rPr lang="ru-RU" sz="2800" b="1" dirty="0">
                <a:solidFill>
                  <a:srgbClr val="556690"/>
                </a:solidFill>
              </a:rPr>
              <a:t>   НА ДРУГУЮ СПЕЦИАЛЬНОСТЬ ВО </a:t>
            </a:r>
          </a:p>
          <a:p>
            <a:r>
              <a:rPr lang="ru-RU" sz="2800" b="1" dirty="0">
                <a:solidFill>
                  <a:srgbClr val="556690"/>
                </a:solidFill>
              </a:rPr>
              <a:t>   (не профильную)</a:t>
            </a:r>
            <a:endParaRPr lang="ru-RU" sz="2800" dirty="0">
              <a:solidFill>
                <a:srgbClr val="FD5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0" name="Picture 6" descr="http://ukrkarta.ua/fckeditor/userfiles/%D0%B3%D0%B0%D0%BB%D0%BE%D1%87%D0%BA%D0%B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6546" y="613866"/>
            <a:ext cx="996266" cy="946324"/>
          </a:xfrm>
          <a:prstGeom prst="rect">
            <a:avLst/>
          </a:prstGeom>
          <a:noFill/>
        </p:spPr>
      </p:pic>
      <p:pic>
        <p:nvPicPr>
          <p:cNvPr id="25" name="Picture 6" descr="http://ukrkarta.ua/fckeditor/userfiles/%D0%B3%D0%B0%D0%BB%D0%BE%D1%87%D0%BA%D0%B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26246" y="820876"/>
            <a:ext cx="996266" cy="946324"/>
          </a:xfrm>
          <a:prstGeom prst="rect">
            <a:avLst/>
          </a:prstGeom>
          <a:noFill/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1376329" y="791517"/>
            <a:ext cx="2267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56690"/>
                </a:solidFill>
              </a:rPr>
              <a:t>НА БАЗЕ </a:t>
            </a:r>
          </a:p>
          <a:p>
            <a:pPr algn="ctr"/>
            <a:r>
              <a:rPr lang="ru-RU" sz="3200" b="1" dirty="0">
                <a:solidFill>
                  <a:srgbClr val="556690"/>
                </a:solidFill>
              </a:rPr>
              <a:t>9 КЛАССОВ</a:t>
            </a:r>
            <a:endParaRPr lang="ru-RU" sz="3200" dirty="0">
              <a:solidFill>
                <a:srgbClr val="FD5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2518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29F8A3-7E79-4842-8620-C5A5D3EF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498" y="644834"/>
            <a:ext cx="1220819" cy="1434337"/>
          </a:xfrm>
          <a:prstGeom prst="rect">
            <a:avLst/>
          </a:prstGeom>
        </p:spPr>
      </p:pic>
      <p:sp>
        <p:nvSpPr>
          <p:cNvPr id="3" name="AutoShape 2" descr="https://static.riafan.ru/uploads/2017/08/28/orig-1503923560b3f79066cf34e63a3f8e0b20f8fd4a8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G:\2020 год с компа\Инфоповоды\QIP Shot - Screen 34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655720"/>
            <a:ext cx="1477576" cy="11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12031" y="1738746"/>
            <a:ext cx="2217511" cy="440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000" dirty="0"/>
              <a:t>ФЕДЕРАЛЬНАЯ СЛУЖБА ПО НАДЗОРУ В СФЕРЕ ОБРАЗОВАНИЯ И НАУКИ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2438397" y="647411"/>
            <a:ext cx="568466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5566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АККРЕДИТАЦИЯ</a:t>
            </a:r>
          </a:p>
          <a:p>
            <a:pPr algn="ctr"/>
            <a:r>
              <a:rPr lang="ru-RU" sz="2000" b="1" dirty="0">
                <a:solidFill>
                  <a:srgbClr val="556690"/>
                </a:solidFill>
              </a:rPr>
              <a:t>               </a:t>
            </a:r>
            <a:r>
              <a:rPr lang="ru-RU" sz="2200" b="1" dirty="0">
                <a:solidFill>
                  <a:srgbClr val="FD5E00"/>
                </a:solidFill>
              </a:rPr>
              <a:t>ДИПЛОМ </a:t>
            </a:r>
          </a:p>
          <a:p>
            <a:pPr algn="ctr"/>
            <a:r>
              <a:rPr lang="ru-RU" sz="2200" b="1" dirty="0">
                <a:solidFill>
                  <a:srgbClr val="FD5E00"/>
                </a:solidFill>
              </a:rPr>
              <a:t>ГОСУДАРСТВЕННОГО ОБРАЗЦА</a:t>
            </a:r>
            <a:endParaRPr lang="ru-RU" sz="2200" dirty="0">
              <a:solidFill>
                <a:srgbClr val="FD5E00"/>
              </a:solidFill>
            </a:endParaRPr>
          </a:p>
        </p:txBody>
      </p:sp>
      <p:pic>
        <p:nvPicPr>
          <p:cNvPr id="1028" name="Picture 4" descr="G:\2020 год с компа\Инфоповоды\_78486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5913" y="1567544"/>
            <a:ext cx="3122398" cy="520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762000" y="2271764"/>
            <a:ext cx="4518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56690"/>
                </a:solidFill>
              </a:rPr>
              <a:t>Государственный вуз!</a:t>
            </a:r>
            <a:endParaRPr lang="ru-RU" sz="2800" dirty="0">
              <a:solidFill>
                <a:srgbClr val="55669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762000" y="2860008"/>
            <a:ext cx="8066306" cy="793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800" b="1" dirty="0">
                <a:solidFill>
                  <a:srgbClr val="556690"/>
                </a:solidFill>
              </a:rPr>
              <a:t>Гарантирована отсрочка от службы в Вооруженных силах РФ по призыву!</a:t>
            </a:r>
            <a:endParaRPr lang="ru-RU" sz="2800" dirty="0">
              <a:solidFill>
                <a:srgbClr val="55669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762000" y="3696309"/>
            <a:ext cx="8338456" cy="793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800" b="1" dirty="0">
                <a:solidFill>
                  <a:srgbClr val="556690"/>
                </a:solidFill>
              </a:rPr>
              <a:t>Государственная академическая и социальная стипендии!</a:t>
            </a:r>
            <a:endParaRPr lang="ru-RU" sz="2800" dirty="0">
              <a:solidFill>
                <a:srgbClr val="55669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939" y="2249992"/>
            <a:ext cx="565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556690"/>
                </a:solidFill>
              </a:rPr>
              <a:t>☑</a:t>
            </a:r>
            <a:endParaRPr lang="ru-RU" sz="3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33803" y="2870489"/>
            <a:ext cx="565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556690"/>
                </a:solidFill>
              </a:rPr>
              <a:t>☑</a:t>
            </a:r>
            <a:endParaRPr lang="ru-RU" sz="36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23931" y="3706823"/>
            <a:ext cx="565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556690"/>
                </a:solidFill>
              </a:rPr>
              <a:t>☑</a:t>
            </a:r>
            <a:endParaRPr lang="ru-RU" sz="36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23927" y="5329753"/>
            <a:ext cx="565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556690"/>
                </a:solidFill>
              </a:rPr>
              <a:t>☑</a:t>
            </a:r>
            <a:endParaRPr lang="ru-RU" sz="3600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761996" y="5377457"/>
            <a:ext cx="7532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56690"/>
                </a:solidFill>
              </a:rPr>
              <a:t>Обеспеченность общежитием (100%)!</a:t>
            </a:r>
            <a:endParaRPr lang="ru-RU" sz="2800" dirty="0">
              <a:solidFill>
                <a:srgbClr val="55669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4809" y="6090822"/>
            <a:ext cx="565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556690"/>
                </a:solidFill>
              </a:rPr>
              <a:t>☑</a:t>
            </a:r>
            <a:endParaRPr lang="ru-RU" sz="36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761992" y="6006947"/>
            <a:ext cx="7532914" cy="793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800" b="1" dirty="0">
                <a:solidFill>
                  <a:srgbClr val="556690"/>
                </a:solidFill>
              </a:rPr>
              <a:t>Стабильная работа с высокой заработной платой по окончании ВУЗа!</a:t>
            </a:r>
            <a:endParaRPr lang="ru-RU" sz="2800" dirty="0">
              <a:solidFill>
                <a:srgbClr val="55669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8D60F29-6354-9E46-83E5-0E7750A70249}"/>
              </a:ext>
            </a:extLst>
          </p:cNvPr>
          <p:cNvSpPr/>
          <p:nvPr/>
        </p:nvSpPr>
        <p:spPr>
          <a:xfrm>
            <a:off x="765315" y="4544439"/>
            <a:ext cx="8338456" cy="793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800" b="1" dirty="0">
                <a:solidFill>
                  <a:srgbClr val="556690"/>
                </a:solidFill>
              </a:rPr>
              <a:t>Обучение в военном учебном центре, освобождает от службы по призыву!</a:t>
            </a:r>
            <a:endParaRPr lang="ru-RU" sz="2800" dirty="0">
              <a:solidFill>
                <a:srgbClr val="55669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7185" y="4545014"/>
            <a:ext cx="565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556690"/>
                </a:solidFill>
              </a:rPr>
              <a:t>☑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83718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703774"/>
            <a:ext cx="1338264" cy="15723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14858" y="600543"/>
            <a:ext cx="5914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D5E00"/>
                </a:solidFill>
              </a:rPr>
              <a:t>ВЫСШЕЕ ОБРАЗОВАНИЕ: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47029" y="1660511"/>
            <a:ext cx="4352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D5E00"/>
                </a:solidFill>
              </a:rPr>
              <a:t>• бакалавриат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35653" y="2121055"/>
            <a:ext cx="4352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D5E00"/>
                </a:solidFill>
              </a:rPr>
              <a:t>• специалитет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467925" y="3925935"/>
            <a:ext cx="4352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D5E00"/>
                </a:solidFill>
              </a:rPr>
              <a:t>• магистратура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478085" y="4415599"/>
            <a:ext cx="4352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D5E00"/>
                </a:solidFill>
              </a:rPr>
              <a:t>• аспирантура</a:t>
            </a:r>
          </a:p>
        </p:txBody>
      </p:sp>
      <p:sp>
        <p:nvSpPr>
          <p:cNvPr id="19" name="Блок-схема: узел 18"/>
          <p:cNvSpPr>
            <a:spLocks noChangeAspect="1"/>
          </p:cNvSpPr>
          <p:nvPr/>
        </p:nvSpPr>
        <p:spPr>
          <a:xfrm>
            <a:off x="9887295" y="752943"/>
            <a:ext cx="1841432" cy="1710865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ЗАОЧНАЯ ФОРМА</a:t>
            </a:r>
          </a:p>
        </p:txBody>
      </p:sp>
      <p:sp>
        <p:nvSpPr>
          <p:cNvPr id="22" name="Блок-схема: узел 21"/>
          <p:cNvSpPr>
            <a:spLocks noChangeAspect="1"/>
          </p:cNvSpPr>
          <p:nvPr/>
        </p:nvSpPr>
        <p:spPr>
          <a:xfrm>
            <a:off x="7866406" y="752943"/>
            <a:ext cx="1841432" cy="1710865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ОЧНАЯ ФОРМА</a:t>
            </a:r>
          </a:p>
        </p:txBody>
      </p:sp>
      <p:sp>
        <p:nvSpPr>
          <p:cNvPr id="26" name="Блок-схема: узел 25"/>
          <p:cNvSpPr>
            <a:spLocks noChangeAspect="1"/>
          </p:cNvSpPr>
          <p:nvPr/>
        </p:nvSpPr>
        <p:spPr>
          <a:xfrm>
            <a:off x="8876851" y="2242983"/>
            <a:ext cx="1841432" cy="1710865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ОЧНО-ЗАОЧНАЯ ФОРМА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12309" y="1122927"/>
            <a:ext cx="4352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92D050"/>
                </a:solidFill>
              </a:rPr>
              <a:t>поступление на: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12309" y="3275823"/>
            <a:ext cx="71681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92D050"/>
                </a:solidFill>
              </a:rPr>
              <a:t>после можно продолжить обучение:</a:t>
            </a:r>
          </a:p>
        </p:txBody>
      </p:sp>
      <p:sp>
        <p:nvSpPr>
          <p:cNvPr id="23" name="Стрелка вниз 22"/>
          <p:cNvSpPr/>
          <p:nvPr/>
        </p:nvSpPr>
        <p:spPr>
          <a:xfrm>
            <a:off x="3998794" y="2838797"/>
            <a:ext cx="873457" cy="57011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3C48A4ED-4068-4440-ACB2-9DEB3AB3655D}"/>
              </a:ext>
            </a:extLst>
          </p:cNvPr>
          <p:cNvSpPr/>
          <p:nvPr/>
        </p:nvSpPr>
        <p:spPr>
          <a:xfrm>
            <a:off x="14850" y="5523599"/>
            <a:ext cx="10713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572C5"/>
                </a:solidFill>
              </a:rPr>
              <a:t>СРЕДНЕЕ ПРОФЕССИОНАЛЬНОЕ ОБРАЗОВАНИЕ:</a:t>
            </a:r>
          </a:p>
          <a:p>
            <a:r>
              <a:rPr lang="ru-RU" sz="4000" b="1" dirty="0">
                <a:solidFill>
                  <a:srgbClr val="4572C5"/>
                </a:solidFill>
              </a:rPr>
              <a:t>                       • специальности</a:t>
            </a:r>
          </a:p>
        </p:txBody>
      </p:sp>
      <p:sp>
        <p:nvSpPr>
          <p:cNvPr id="25" name="Блок-схема: узел 24">
            <a:extLst>
              <a:ext uri="{FF2B5EF4-FFF2-40B4-BE49-F238E27FC236}">
                <a16:creationId xmlns:a16="http://schemas.microsoft.com/office/drawing/2014/main" xmlns="" id="{93F331C7-C685-43FF-86B6-B5C553E50737}"/>
              </a:ext>
            </a:extLst>
          </p:cNvPr>
          <p:cNvSpPr>
            <a:spLocks noChangeAspect="1"/>
          </p:cNvSpPr>
          <p:nvPr/>
        </p:nvSpPr>
        <p:spPr>
          <a:xfrm>
            <a:off x="10432178" y="5224045"/>
            <a:ext cx="1739502" cy="1565552"/>
          </a:xfrm>
          <a:prstGeom prst="flowChartConnector">
            <a:avLst/>
          </a:prstGeom>
          <a:solidFill>
            <a:srgbClr val="0092D3"/>
          </a:solidFill>
          <a:ln w="44450">
            <a:solidFill>
              <a:srgbClr val="457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ОЧНАЯ ФОРМА</a:t>
            </a:r>
          </a:p>
        </p:txBody>
      </p:sp>
    </p:spTree>
    <p:extLst>
      <p:ext uri="{BB962C8B-B14F-4D97-AF65-F5344CB8AC3E}">
        <p14:creationId xmlns:p14="http://schemas.microsoft.com/office/powerpoint/2010/main" xmlns="" val="1581907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44427" y="843604"/>
            <a:ext cx="4526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566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 ОБУЧЕНИЯ:</a:t>
            </a:r>
            <a:endParaRPr lang="ru-RU" sz="3600" dirty="0">
              <a:solidFill>
                <a:srgbClr val="5566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90677" y="1649193"/>
            <a:ext cx="8279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D5E00"/>
                </a:solidFill>
              </a:rPr>
              <a:t>за счет бюджетных ассигнований федерального бюджета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703774"/>
            <a:ext cx="1338264" cy="1572322"/>
          </a:xfrm>
          <a:prstGeom prst="rect">
            <a:avLst/>
          </a:prstGeom>
        </p:spPr>
      </p:pic>
      <p:pic>
        <p:nvPicPr>
          <p:cNvPr id="1028" name="Picture 4" descr="C:\Users\Александр\Desktop\e5cfb603a80b9fdcf4c411585d1b905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3298" y="5067865"/>
            <a:ext cx="1009178" cy="100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390678" y="4754479"/>
            <a:ext cx="8087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215BA7"/>
                </a:solidFill>
              </a:rPr>
              <a:t>по договорам с оплатой </a:t>
            </a:r>
          </a:p>
          <a:p>
            <a:r>
              <a:rPr lang="ru-RU" sz="4000" b="1" dirty="0">
                <a:solidFill>
                  <a:srgbClr val="215BA7"/>
                </a:solidFill>
              </a:rPr>
              <a:t>стоимости обучения</a:t>
            </a:r>
          </a:p>
        </p:txBody>
      </p:sp>
      <p:pic>
        <p:nvPicPr>
          <p:cNvPr id="1029" name="Picture 5" descr="C:\Users\Александр\Desktop\p24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9104" y="1635545"/>
            <a:ext cx="1959197" cy="127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46381"/>
            <a:ext cx="1403820" cy="138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92949" y="3220985"/>
            <a:ext cx="8279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D5E00"/>
                </a:solidFill>
              </a:rPr>
              <a:t>прием на целевое обучение</a:t>
            </a:r>
          </a:p>
          <a:p>
            <a:r>
              <a:rPr lang="ru-RU" sz="4000" b="1" dirty="0">
                <a:solidFill>
                  <a:srgbClr val="FD5E00"/>
                </a:solidFill>
              </a:rPr>
              <a:t>(в пределах бюджетных мест)</a:t>
            </a:r>
          </a:p>
        </p:txBody>
      </p:sp>
    </p:spTree>
    <p:extLst>
      <p:ext uri="{BB962C8B-B14F-4D97-AF65-F5344CB8AC3E}">
        <p14:creationId xmlns:p14="http://schemas.microsoft.com/office/powerpoint/2010/main" xmlns="" val="66421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703774"/>
            <a:ext cx="1513115" cy="1777754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967801" y="940855"/>
            <a:ext cx="6449154" cy="1335241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/>
              <a:t>ФАКУЛЬТЕТЫ</a:t>
            </a:r>
            <a:r>
              <a:rPr lang="ru-RU" sz="3600" b="1" dirty="0"/>
              <a:t>                      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59809" y="2553591"/>
            <a:ext cx="10863617" cy="1922873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/>
              <a:t>НАПРАВЛЕНИЯ ПОДГОТОВКИ, СПЕЦИАЛЬНОСТИ</a:t>
            </a:r>
            <a:r>
              <a:rPr lang="ru-RU" sz="3600" b="1" dirty="0"/>
              <a:t>             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62081" y="4807783"/>
            <a:ext cx="10863617" cy="1483835"/>
          </a:xfrm>
          <a:prstGeom prst="roundRect">
            <a:avLst/>
          </a:prstGeom>
          <a:solidFill>
            <a:srgbClr val="457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/>
              <a:t>ВСТУПИТЕЛЬНЫЕ ИСПЫТАНИЯ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664210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703773"/>
            <a:ext cx="1524000" cy="179054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299647" y="631366"/>
            <a:ext cx="8857397" cy="6966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АГРОТЕХНОЛОГИЧЕСКИЙ ФАКУЛЬТЕТ</a:t>
            </a:r>
            <a:r>
              <a:rPr lang="ru-RU" sz="3600" b="1" dirty="0">
                <a:solidFill>
                  <a:srgbClr val="215BA7"/>
                </a:solidFill>
              </a:rPr>
              <a:t> 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1513" y="2919336"/>
            <a:ext cx="724192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rgbClr val="215BA7"/>
                </a:solidFill>
              </a:rPr>
              <a:t>• Агрономия </a:t>
            </a:r>
            <a:r>
              <a:rPr lang="ru-RU" sz="2200" b="1" dirty="0">
                <a:solidFill>
                  <a:srgbClr val="FD5E00"/>
                </a:solidFill>
              </a:rPr>
              <a:t>(производство продукции </a:t>
            </a:r>
          </a:p>
          <a:p>
            <a:r>
              <a:rPr lang="ru-RU" sz="2200" b="1" dirty="0">
                <a:solidFill>
                  <a:srgbClr val="FD5E00"/>
                </a:solidFill>
              </a:rPr>
              <a:t>      растениеводства; защита растений)</a:t>
            </a:r>
          </a:p>
          <a:p>
            <a:endParaRPr lang="ru-RU" b="1" dirty="0">
              <a:solidFill>
                <a:srgbClr val="FD5E00"/>
              </a:solidFill>
            </a:endParaRPr>
          </a:p>
          <a:p>
            <a:pPr>
              <a:lnSpc>
                <a:spcPts val="3000"/>
              </a:lnSpc>
            </a:pPr>
            <a:r>
              <a:rPr lang="ru-RU" sz="3400" b="1" dirty="0">
                <a:solidFill>
                  <a:srgbClr val="215BA7"/>
                </a:solidFill>
              </a:rPr>
              <a:t>• Садоводство </a:t>
            </a:r>
            <a:r>
              <a:rPr lang="ru-RU" sz="2200" b="1" dirty="0">
                <a:solidFill>
                  <a:srgbClr val="FD5E00"/>
                </a:solidFill>
              </a:rPr>
              <a:t>(декоративное садоводство)</a:t>
            </a:r>
          </a:p>
          <a:p>
            <a:pPr>
              <a:lnSpc>
                <a:spcPts val="3000"/>
              </a:lnSpc>
            </a:pPr>
            <a:endParaRPr lang="ru-RU" b="1" dirty="0">
              <a:solidFill>
                <a:srgbClr val="FD5E00"/>
              </a:solidFill>
            </a:endParaRPr>
          </a:p>
          <a:p>
            <a:pPr>
              <a:lnSpc>
                <a:spcPts val="3600"/>
              </a:lnSpc>
            </a:pPr>
            <a:r>
              <a:rPr lang="ru-RU" sz="3400" b="1" dirty="0">
                <a:solidFill>
                  <a:srgbClr val="215BA7"/>
                </a:solidFill>
              </a:rPr>
              <a:t>• Технология производства и переработки сельскохозяйственной продукции </a:t>
            </a:r>
            <a:r>
              <a:rPr lang="ru-RU" sz="2200" b="1" dirty="0">
                <a:solidFill>
                  <a:srgbClr val="FD5E00"/>
                </a:solidFill>
              </a:rPr>
              <a:t>(растениеводства; животноводства)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92387" y="1912192"/>
            <a:ext cx="24390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FD5E00"/>
                </a:solidFill>
              </a:rPr>
              <a:t>Обязательные предметы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822509" y="1912030"/>
            <a:ext cx="22694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По выбору </a:t>
            </a:r>
          </a:p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абитуриента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92387" y="3058886"/>
            <a:ext cx="2466346" cy="34398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D5E00"/>
                </a:solidFill>
              </a:rPr>
              <a:t>РУССКИЙ ЯЗЫК</a:t>
            </a:r>
          </a:p>
          <a:p>
            <a:pPr algn="ctr"/>
            <a:endParaRPr lang="ru-RU" sz="2000" b="1" dirty="0">
              <a:solidFill>
                <a:srgbClr val="FD5E00"/>
              </a:solidFill>
            </a:endParaRPr>
          </a:p>
          <a:p>
            <a:pPr algn="ctr"/>
            <a:r>
              <a:rPr lang="ru-RU" sz="3200" b="1" dirty="0">
                <a:solidFill>
                  <a:srgbClr val="FD5E00"/>
                </a:solidFill>
              </a:rPr>
              <a:t>БИОЛОГИЯ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8229600" y="2478839"/>
            <a:ext cx="288000" cy="377423"/>
          </a:xfrm>
          <a:prstGeom prst="downArrow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921923" y="3058886"/>
            <a:ext cx="2106234" cy="34398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Математика </a:t>
            </a:r>
            <a:r>
              <a:rPr lang="ru-RU" sz="2000" b="1" dirty="0">
                <a:solidFill>
                  <a:srgbClr val="00B050"/>
                </a:solidFill>
              </a:rPr>
              <a:t>профильная</a:t>
            </a:r>
            <a:r>
              <a:rPr lang="ru-RU" sz="2400" b="1" dirty="0">
                <a:solidFill>
                  <a:srgbClr val="00B050"/>
                </a:solidFill>
              </a:rPr>
              <a:t> </a:t>
            </a: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 </a:t>
            </a: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Физика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0838607" y="2507296"/>
            <a:ext cx="288000" cy="3327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>
            <a:spLocks noChangeAspect="1"/>
          </p:cNvSpPr>
          <p:nvPr/>
        </p:nvSpPr>
        <p:spPr>
          <a:xfrm>
            <a:off x="2601687" y="1458515"/>
            <a:ext cx="1476000" cy="1272734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ОЧНАЯ ФОРМА</a:t>
            </a:r>
          </a:p>
        </p:txBody>
      </p:sp>
      <p:sp>
        <p:nvSpPr>
          <p:cNvPr id="18" name="Блок-схема: узел 17"/>
          <p:cNvSpPr>
            <a:spLocks noChangeAspect="1"/>
          </p:cNvSpPr>
          <p:nvPr/>
        </p:nvSpPr>
        <p:spPr>
          <a:xfrm>
            <a:off x="4305979" y="1450720"/>
            <a:ext cx="1476000" cy="1269431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ЗАОЧНАЯ ФОРМА</a:t>
            </a:r>
          </a:p>
        </p:txBody>
      </p:sp>
    </p:spTree>
    <p:extLst>
      <p:ext uri="{BB962C8B-B14F-4D97-AF65-F5344CB8AC3E}">
        <p14:creationId xmlns:p14="http://schemas.microsoft.com/office/powerpoint/2010/main" xmlns="" val="664210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703773"/>
            <a:ext cx="1524000" cy="179054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299647" y="576936"/>
            <a:ext cx="8857397" cy="6966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АГРОТЕХНОЛОГИЧЕСКИЙ ФАКУЛЬТЕТ</a:t>
            </a:r>
            <a:r>
              <a:rPr lang="ru-RU" sz="3600" b="1" dirty="0">
                <a:solidFill>
                  <a:srgbClr val="215BA7"/>
                </a:solidFill>
              </a:rPr>
              <a:t> 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744" y="2756046"/>
            <a:ext cx="7050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rgbClr val="215BA7"/>
                </a:solidFill>
              </a:rPr>
              <a:t>• Экология и природопользование </a:t>
            </a:r>
          </a:p>
          <a:p>
            <a:r>
              <a:rPr lang="ru-RU" sz="2200" b="1" dirty="0">
                <a:solidFill>
                  <a:srgbClr val="FD5E00"/>
                </a:solidFill>
              </a:rPr>
              <a:t>     (природопользование и охрана природы)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83527" y="1803332"/>
            <a:ext cx="24390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FD5E00"/>
                </a:solidFill>
              </a:rPr>
              <a:t>Обязательные предметы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822509" y="1803170"/>
            <a:ext cx="22694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По выбору </a:t>
            </a:r>
          </a:p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абитуриента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55969" y="2799590"/>
            <a:ext cx="2702763" cy="10321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D5E00"/>
                </a:solidFill>
              </a:rPr>
              <a:t>РУССКИЙ ЯЗЫК</a:t>
            </a:r>
          </a:p>
          <a:p>
            <a:pPr algn="ctr"/>
            <a:endParaRPr lang="ru-RU" sz="1000" b="1" dirty="0">
              <a:solidFill>
                <a:srgbClr val="FD5E00"/>
              </a:solidFill>
            </a:endParaRPr>
          </a:p>
          <a:p>
            <a:pPr algn="ctr"/>
            <a:r>
              <a:rPr lang="ru-RU" sz="2400" b="1" dirty="0">
                <a:solidFill>
                  <a:srgbClr val="FD5E00"/>
                </a:solidFill>
              </a:rPr>
              <a:t>БИОЛОГИЯ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8131626" y="2348207"/>
            <a:ext cx="288000" cy="377423"/>
          </a:xfrm>
          <a:prstGeom prst="downArrow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921923" y="2832248"/>
            <a:ext cx="2106234" cy="9995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sz="2000" b="1" dirty="0">
                <a:solidFill>
                  <a:srgbClr val="00B050"/>
                </a:solidFill>
              </a:rPr>
              <a:t>Математика профильная </a:t>
            </a:r>
          </a:p>
          <a:p>
            <a:pPr algn="ctr">
              <a:lnSpc>
                <a:spcPts val="1900"/>
              </a:lnSpc>
            </a:pPr>
            <a:r>
              <a:rPr lang="ru-RU" sz="2000" b="1" dirty="0">
                <a:solidFill>
                  <a:srgbClr val="00B050"/>
                </a:solidFill>
              </a:rPr>
              <a:t>География</a:t>
            </a:r>
          </a:p>
          <a:p>
            <a:pPr algn="ctr">
              <a:lnSpc>
                <a:spcPts val="1900"/>
              </a:lnSpc>
            </a:pPr>
            <a:r>
              <a:rPr lang="ru-RU" sz="2000" b="1" dirty="0">
                <a:solidFill>
                  <a:srgbClr val="00B050"/>
                </a:solidFill>
              </a:rPr>
              <a:t>Химия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0838607" y="2376664"/>
            <a:ext cx="288000" cy="3327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>
            <a:spLocks noChangeAspect="1"/>
          </p:cNvSpPr>
          <p:nvPr/>
        </p:nvSpPr>
        <p:spPr>
          <a:xfrm>
            <a:off x="2601687" y="1349655"/>
            <a:ext cx="1476000" cy="1272734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ОЧНАЯ ФОРМА</a:t>
            </a:r>
          </a:p>
        </p:txBody>
      </p:sp>
      <p:sp>
        <p:nvSpPr>
          <p:cNvPr id="18" name="Блок-схема: узел 17"/>
          <p:cNvSpPr>
            <a:spLocks noChangeAspect="1"/>
          </p:cNvSpPr>
          <p:nvPr/>
        </p:nvSpPr>
        <p:spPr>
          <a:xfrm>
            <a:off x="4305979" y="1341860"/>
            <a:ext cx="1476000" cy="1269431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ЗАОЧНАЯ ФОРМА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650" y="3931730"/>
            <a:ext cx="69124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-RU" sz="3400" b="1" dirty="0">
                <a:solidFill>
                  <a:srgbClr val="215BA7"/>
                </a:solidFill>
              </a:rPr>
              <a:t>• Продукты питания из    </a:t>
            </a:r>
          </a:p>
          <a:p>
            <a:pPr>
              <a:lnSpc>
                <a:spcPts val="3000"/>
              </a:lnSpc>
            </a:pPr>
            <a:r>
              <a:rPr lang="ru-RU" sz="3400" b="1" dirty="0">
                <a:solidFill>
                  <a:srgbClr val="215BA7"/>
                </a:solidFill>
              </a:rPr>
              <a:t>   растительного сырья </a:t>
            </a:r>
            <a:r>
              <a:rPr lang="ru-RU" sz="2200" b="1" dirty="0">
                <a:solidFill>
                  <a:srgbClr val="FD5E00"/>
                </a:solidFill>
              </a:rPr>
              <a:t>(производство, </a:t>
            </a:r>
          </a:p>
          <a:p>
            <a:pPr>
              <a:lnSpc>
                <a:spcPts val="3000"/>
              </a:lnSpc>
            </a:pPr>
            <a:r>
              <a:rPr lang="ru-RU" sz="2200" b="1" dirty="0">
                <a:solidFill>
                  <a:srgbClr val="FD5E00"/>
                </a:solidFill>
              </a:rPr>
              <a:t>     хранение и экспертиза продуктов из </a:t>
            </a:r>
          </a:p>
          <a:p>
            <a:pPr>
              <a:lnSpc>
                <a:spcPts val="3000"/>
              </a:lnSpc>
            </a:pPr>
            <a:r>
              <a:rPr lang="ru-RU" sz="2200" b="1" dirty="0">
                <a:solidFill>
                  <a:srgbClr val="FD5E00"/>
                </a:solidFill>
              </a:rPr>
              <a:t>     растительного сырья)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955970" y="4116792"/>
            <a:ext cx="2702760" cy="11954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sz="2400" b="1" dirty="0">
                <a:solidFill>
                  <a:srgbClr val="FD5E00"/>
                </a:solidFill>
              </a:rPr>
              <a:t>РУССКИЙ ЯЗЫК</a:t>
            </a:r>
          </a:p>
          <a:p>
            <a:pPr algn="ctr">
              <a:lnSpc>
                <a:spcPts val="2000"/>
              </a:lnSpc>
            </a:pPr>
            <a:endParaRPr lang="ru-RU" sz="1000" b="1" dirty="0">
              <a:solidFill>
                <a:srgbClr val="FD5E00"/>
              </a:solidFill>
            </a:endParaRPr>
          </a:p>
          <a:p>
            <a:pPr algn="ctr">
              <a:lnSpc>
                <a:spcPts val="2000"/>
              </a:lnSpc>
            </a:pPr>
            <a:r>
              <a:rPr lang="ru-RU" sz="2400" b="1" dirty="0">
                <a:solidFill>
                  <a:srgbClr val="FD5E00"/>
                </a:solidFill>
              </a:rPr>
              <a:t>МАТЕМАТИКА</a:t>
            </a:r>
            <a:endParaRPr lang="en-US" sz="2400" b="1" dirty="0">
              <a:solidFill>
                <a:srgbClr val="FD5E00"/>
              </a:solidFill>
            </a:endParaRPr>
          </a:p>
          <a:p>
            <a:pPr algn="ctr">
              <a:lnSpc>
                <a:spcPts val="2000"/>
              </a:lnSpc>
            </a:pPr>
            <a:r>
              <a:rPr lang="ru-RU" sz="2400" b="1" dirty="0">
                <a:solidFill>
                  <a:srgbClr val="FD5E00"/>
                </a:solidFill>
              </a:rPr>
              <a:t>профильная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921919" y="4127678"/>
            <a:ext cx="2106234" cy="11845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ru-RU" sz="2000" b="1" dirty="0">
                <a:solidFill>
                  <a:srgbClr val="00B050"/>
                </a:solidFill>
              </a:rPr>
              <a:t>Биология </a:t>
            </a:r>
          </a:p>
          <a:p>
            <a:pPr algn="ctr">
              <a:lnSpc>
                <a:spcPts val="2800"/>
              </a:lnSpc>
            </a:pPr>
            <a:r>
              <a:rPr lang="ru-RU" sz="2000" b="1" dirty="0">
                <a:solidFill>
                  <a:srgbClr val="00B050"/>
                </a:solidFill>
              </a:rPr>
              <a:t>Физика</a:t>
            </a:r>
          </a:p>
          <a:p>
            <a:pPr algn="ctr">
              <a:lnSpc>
                <a:spcPts val="2800"/>
              </a:lnSpc>
            </a:pPr>
            <a:r>
              <a:rPr lang="ru-RU" sz="2000" b="1" dirty="0">
                <a:solidFill>
                  <a:srgbClr val="00B050"/>
                </a:solidFill>
              </a:rPr>
              <a:t>Химия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2646" y="5662600"/>
            <a:ext cx="691243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-RU" sz="3400" b="1" dirty="0">
                <a:solidFill>
                  <a:srgbClr val="215BA7"/>
                </a:solidFill>
              </a:rPr>
              <a:t>• Ландшафтная архитектура </a:t>
            </a:r>
          </a:p>
          <a:p>
            <a:pPr>
              <a:lnSpc>
                <a:spcPts val="2600"/>
              </a:lnSpc>
            </a:pPr>
            <a:r>
              <a:rPr lang="ru-RU" sz="2200" b="1" dirty="0">
                <a:solidFill>
                  <a:srgbClr val="FD5E00"/>
                </a:solidFill>
              </a:rPr>
              <a:t>     (ландшафтное проектирование и дизайн)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955966" y="5564626"/>
            <a:ext cx="2702760" cy="12062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sz="2400" b="1" dirty="0">
                <a:solidFill>
                  <a:srgbClr val="FD5E00"/>
                </a:solidFill>
              </a:rPr>
              <a:t>РУССКИЙ ЯЗЫК</a:t>
            </a:r>
          </a:p>
          <a:p>
            <a:pPr algn="ctr">
              <a:lnSpc>
                <a:spcPts val="2000"/>
              </a:lnSpc>
            </a:pPr>
            <a:endParaRPr lang="ru-RU" sz="1000" b="1" dirty="0">
              <a:solidFill>
                <a:srgbClr val="FD5E00"/>
              </a:solidFill>
            </a:endParaRPr>
          </a:p>
          <a:p>
            <a:pPr algn="ctr">
              <a:lnSpc>
                <a:spcPts val="2000"/>
              </a:lnSpc>
            </a:pPr>
            <a:r>
              <a:rPr lang="ru-RU" sz="2400" b="1" dirty="0">
                <a:solidFill>
                  <a:srgbClr val="FD5E00"/>
                </a:solidFill>
              </a:rPr>
              <a:t>МАТЕМАТИКА</a:t>
            </a:r>
            <a:endParaRPr lang="en-US" sz="2400" b="1" dirty="0">
              <a:solidFill>
                <a:srgbClr val="FD5E00"/>
              </a:solidFill>
            </a:endParaRPr>
          </a:p>
          <a:p>
            <a:pPr algn="ctr">
              <a:lnSpc>
                <a:spcPts val="2000"/>
              </a:lnSpc>
            </a:pPr>
            <a:r>
              <a:rPr lang="ru-RU" sz="2400" b="1" dirty="0">
                <a:solidFill>
                  <a:srgbClr val="FD5E00"/>
                </a:solidFill>
              </a:rPr>
              <a:t>профильная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921915" y="5564627"/>
            <a:ext cx="2106234" cy="12062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ru-RU" sz="2000" b="1" dirty="0">
                <a:solidFill>
                  <a:srgbClr val="00B050"/>
                </a:solidFill>
              </a:rPr>
              <a:t>Биология </a:t>
            </a:r>
          </a:p>
          <a:p>
            <a:pPr algn="ctr">
              <a:lnSpc>
                <a:spcPts val="2800"/>
              </a:lnSpc>
            </a:pPr>
            <a:r>
              <a:rPr lang="ru-RU" sz="2000" b="1" dirty="0">
                <a:solidFill>
                  <a:srgbClr val="00B050"/>
                </a:solidFill>
              </a:rPr>
              <a:t>География</a:t>
            </a:r>
          </a:p>
          <a:p>
            <a:pPr algn="ctr">
              <a:lnSpc>
                <a:spcPts val="2800"/>
              </a:lnSpc>
            </a:pPr>
            <a:r>
              <a:rPr lang="ru-RU" sz="2000" b="1" dirty="0">
                <a:solidFill>
                  <a:srgbClr val="00B050"/>
                </a:solidFill>
              </a:rPr>
              <a:t>Химия</a:t>
            </a:r>
          </a:p>
        </p:txBody>
      </p:sp>
    </p:spTree>
    <p:extLst>
      <p:ext uri="{BB962C8B-B14F-4D97-AF65-F5344CB8AC3E}">
        <p14:creationId xmlns:p14="http://schemas.microsoft.com/office/powerpoint/2010/main" xmlns="" val="1110340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82954A-957E-4A45-80B4-3A5B8E04A13E}"/>
              </a:ext>
            </a:extLst>
          </p:cNvPr>
          <p:cNvSpPr/>
          <p:nvPr/>
        </p:nvSpPr>
        <p:spPr>
          <a:xfrm>
            <a:off x="228600" y="93993"/>
            <a:ext cx="11758613" cy="485775"/>
          </a:xfrm>
          <a:prstGeom prst="rect">
            <a:avLst/>
          </a:prstGeom>
          <a:solidFill>
            <a:srgbClr val="556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Курская ГСХА</a:t>
            </a:r>
            <a:endParaRPr lang="ru-RU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FA136E-BA03-0444-AF83-B24ABEB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3" y="703774"/>
            <a:ext cx="1513115" cy="1777754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269210" y="653137"/>
            <a:ext cx="8857397" cy="903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</a:pPr>
            <a:r>
              <a:rPr lang="ru-RU" sz="3600" b="1" dirty="0">
                <a:solidFill>
                  <a:srgbClr val="215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ЗООИНЖЕНЕРНЫЙ ФАКУЛЬТЕТ 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9229" y="3291635"/>
            <a:ext cx="563213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215BA7"/>
                </a:solidFill>
              </a:rPr>
              <a:t>• Зоотехния</a:t>
            </a:r>
          </a:p>
          <a:p>
            <a:r>
              <a:rPr lang="ru-RU" b="1" dirty="0">
                <a:solidFill>
                  <a:srgbClr val="FD5E00"/>
                </a:solidFill>
              </a:rPr>
              <a:t>(технология производства продуктов животноводства)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26315" y="2129912"/>
            <a:ext cx="24390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FD5E00"/>
                </a:solidFill>
              </a:rPr>
              <a:t>Обязательные предметы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463271" y="2129750"/>
            <a:ext cx="22694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По выбору </a:t>
            </a:r>
          </a:p>
          <a:p>
            <a:pPr algn="ctr">
              <a:lnSpc>
                <a:spcPts val="1800"/>
              </a:lnSpc>
            </a:pPr>
            <a:r>
              <a:rPr lang="ru-RU" sz="2500" b="1" dirty="0">
                <a:solidFill>
                  <a:srgbClr val="00B050"/>
                </a:solidFill>
              </a:rPr>
              <a:t>абитуриента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15922" y="3291635"/>
            <a:ext cx="2959771" cy="13628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D5E00"/>
                </a:solidFill>
              </a:rPr>
              <a:t>РУССКИЙ ЯЗЫК</a:t>
            </a:r>
          </a:p>
          <a:p>
            <a:pPr algn="ctr"/>
            <a:endParaRPr lang="ru-RU" sz="1200" b="1" dirty="0">
              <a:solidFill>
                <a:srgbClr val="FD5E00"/>
              </a:solidFill>
            </a:endParaRPr>
          </a:p>
          <a:p>
            <a:pPr algn="ctr"/>
            <a:r>
              <a:rPr lang="ru-RU" sz="2800" b="1" dirty="0">
                <a:solidFill>
                  <a:srgbClr val="FD5E00"/>
                </a:solidFill>
              </a:rPr>
              <a:t>БИОЛОГИЯ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7663528" y="2707445"/>
            <a:ext cx="288000" cy="377423"/>
          </a:xfrm>
          <a:prstGeom prst="downArrow">
            <a:avLst/>
          </a:prstGeom>
          <a:solidFill>
            <a:srgbClr val="FD5E00"/>
          </a:solidFill>
          <a:ln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660659" y="3291634"/>
            <a:ext cx="2106234" cy="13628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Математика </a:t>
            </a:r>
            <a:r>
              <a:rPr lang="ru-RU" sz="2000" b="1" dirty="0">
                <a:solidFill>
                  <a:srgbClr val="00B050"/>
                </a:solidFill>
              </a:rPr>
              <a:t>профильная</a:t>
            </a:r>
            <a:endParaRPr lang="ru-RU" sz="2400" b="1" dirty="0">
              <a:solidFill>
                <a:srgbClr val="00B050"/>
              </a:solidFill>
            </a:endParaRP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 </a:t>
            </a:r>
          </a:p>
          <a:p>
            <a:pPr algn="ctr">
              <a:lnSpc>
                <a:spcPts val="1900"/>
              </a:lnSpc>
            </a:pPr>
            <a:r>
              <a:rPr lang="ru-RU" sz="2400" b="1" dirty="0">
                <a:solidFill>
                  <a:srgbClr val="00B050"/>
                </a:solidFill>
              </a:rPr>
              <a:t>Химия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0479369" y="2746788"/>
            <a:ext cx="288000" cy="33271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>
            <a:spLocks noChangeAspect="1"/>
          </p:cNvSpPr>
          <p:nvPr/>
        </p:nvSpPr>
        <p:spPr>
          <a:xfrm>
            <a:off x="2079159" y="1747465"/>
            <a:ext cx="1476000" cy="1272734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ОЧНАЯ ФОРМА</a:t>
            </a:r>
          </a:p>
        </p:txBody>
      </p:sp>
      <p:sp>
        <p:nvSpPr>
          <p:cNvPr id="15" name="Блок-схема: узел 14"/>
          <p:cNvSpPr>
            <a:spLocks noChangeAspect="1"/>
          </p:cNvSpPr>
          <p:nvPr/>
        </p:nvSpPr>
        <p:spPr>
          <a:xfrm>
            <a:off x="3903197" y="1738454"/>
            <a:ext cx="1476000" cy="1269430"/>
          </a:xfrm>
          <a:prstGeom prst="flowChartConnector">
            <a:avLst/>
          </a:prstGeom>
          <a:solidFill>
            <a:schemeClr val="accent6"/>
          </a:solidFill>
          <a:ln w="4445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ЗАОЧНАЯ ФОРМА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9224" y="4772127"/>
            <a:ext cx="6055543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ru-RU" sz="3700" b="1" dirty="0">
                <a:solidFill>
                  <a:srgbClr val="215BA7"/>
                </a:solidFill>
              </a:rPr>
              <a:t>• Продукты питания животного происхождения</a:t>
            </a:r>
          </a:p>
          <a:p>
            <a:r>
              <a:rPr lang="ru-RU" b="1" dirty="0">
                <a:solidFill>
                  <a:srgbClr val="FD5E00"/>
                </a:solidFill>
              </a:rPr>
              <a:t>(технология производства продуктов питания животного происхождения)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15922" y="4857040"/>
            <a:ext cx="2959771" cy="16371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D5E00"/>
                </a:solidFill>
              </a:rPr>
              <a:t>РУССКИЙ ЯЗЫК</a:t>
            </a:r>
          </a:p>
          <a:p>
            <a:pPr algn="ctr"/>
            <a:endParaRPr lang="ru-RU" sz="1200" b="1" dirty="0">
              <a:solidFill>
                <a:srgbClr val="FD5E00"/>
              </a:solidFill>
            </a:endParaRPr>
          </a:p>
          <a:p>
            <a:pPr algn="ctr">
              <a:lnSpc>
                <a:spcPts val="2600"/>
              </a:lnSpc>
            </a:pPr>
            <a:r>
              <a:rPr lang="ru-RU" sz="2800" b="1" dirty="0">
                <a:solidFill>
                  <a:srgbClr val="FD5E00"/>
                </a:solidFill>
              </a:rPr>
              <a:t>МАТЕМАТИКА</a:t>
            </a:r>
          </a:p>
          <a:p>
            <a:pPr algn="ctr">
              <a:lnSpc>
                <a:spcPts val="2600"/>
              </a:lnSpc>
            </a:pPr>
            <a:r>
              <a:rPr lang="ru-RU" sz="2800" b="1" dirty="0">
                <a:solidFill>
                  <a:srgbClr val="FD5E00"/>
                </a:solidFill>
              </a:rPr>
              <a:t>профильная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649769" y="4857040"/>
            <a:ext cx="2106238" cy="16371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ru-RU" sz="2400" b="1" dirty="0">
                <a:solidFill>
                  <a:srgbClr val="00B050"/>
                </a:solidFill>
              </a:rPr>
              <a:t>Биология</a:t>
            </a:r>
          </a:p>
          <a:p>
            <a:pPr algn="ctr">
              <a:lnSpc>
                <a:spcPts val="2800"/>
              </a:lnSpc>
            </a:pPr>
            <a:r>
              <a:rPr lang="ru-RU" sz="2400" b="1" dirty="0">
                <a:solidFill>
                  <a:srgbClr val="00B050"/>
                </a:solidFill>
              </a:rPr>
              <a:t> Физика</a:t>
            </a:r>
          </a:p>
          <a:p>
            <a:pPr algn="ctr">
              <a:lnSpc>
                <a:spcPts val="2800"/>
              </a:lnSpc>
            </a:pPr>
            <a:r>
              <a:rPr lang="ru-RU" sz="2400" b="1" dirty="0">
                <a:solidFill>
                  <a:srgbClr val="00B050"/>
                </a:solidFill>
              </a:rPr>
              <a:t>Химия</a:t>
            </a:r>
          </a:p>
        </p:txBody>
      </p:sp>
    </p:spTree>
    <p:extLst>
      <p:ext uri="{BB962C8B-B14F-4D97-AF65-F5344CB8AC3E}">
        <p14:creationId xmlns:p14="http://schemas.microsoft.com/office/powerpoint/2010/main" xmlns="" val="6642101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5721</TotalTime>
  <Words>1573</Words>
  <Application>Microsoft Office PowerPoint</Application>
  <PresentationFormat>Произвольный</PresentationFormat>
  <Paragraphs>539</Paragraphs>
  <Slides>36</Slides>
  <Notes>36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ОСОБОЕ ПРАВО ПРИ ПОСТУПЛЕНИИ ПРЕДОСТАВЛЯЕТСЯ: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 Военный учебный центр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Grechanyuk_EP</cp:lastModifiedBy>
  <cp:revision>452</cp:revision>
  <dcterms:created xsi:type="dcterms:W3CDTF">2020-08-25T13:48:17Z</dcterms:created>
  <dcterms:modified xsi:type="dcterms:W3CDTF">2023-04-04T11:33:40Z</dcterms:modified>
</cp:coreProperties>
</file>